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handoutMasterIdLst>
    <p:handoutMasterId r:id="rId134"/>
  </p:handoutMasterIdLst>
  <p:sldIdLst>
    <p:sldId id="848" r:id="rId2"/>
    <p:sldId id="1939" r:id="rId3"/>
    <p:sldId id="1918" r:id="rId4"/>
    <p:sldId id="1973" r:id="rId5"/>
    <p:sldId id="2081" r:id="rId6"/>
    <p:sldId id="2102" r:id="rId7"/>
    <p:sldId id="2082" r:id="rId8"/>
    <p:sldId id="2083" r:id="rId9"/>
    <p:sldId id="2103" r:id="rId10"/>
    <p:sldId id="2090" r:id="rId11"/>
    <p:sldId id="1855" r:id="rId12"/>
    <p:sldId id="1808" r:id="rId13"/>
    <p:sldId id="1865" r:id="rId14"/>
    <p:sldId id="1942" r:id="rId15"/>
    <p:sldId id="1946" r:id="rId16"/>
    <p:sldId id="1872" r:id="rId17"/>
    <p:sldId id="1920" r:id="rId18"/>
    <p:sldId id="1947" r:id="rId19"/>
    <p:sldId id="1881" r:id="rId20"/>
    <p:sldId id="1825" r:id="rId21"/>
    <p:sldId id="1882" r:id="rId22"/>
    <p:sldId id="1938" r:id="rId23"/>
    <p:sldId id="1921" r:id="rId24"/>
    <p:sldId id="1948" r:id="rId25"/>
    <p:sldId id="1943" r:id="rId26"/>
    <p:sldId id="1858" r:id="rId27"/>
    <p:sldId id="1873" r:id="rId28"/>
    <p:sldId id="1887" r:id="rId29"/>
    <p:sldId id="1886" r:id="rId30"/>
    <p:sldId id="1888" r:id="rId31"/>
    <p:sldId id="1866" r:id="rId32"/>
    <p:sldId id="1891" r:id="rId33"/>
    <p:sldId id="1889" r:id="rId34"/>
    <p:sldId id="1890" r:id="rId35"/>
    <p:sldId id="1826" r:id="rId36"/>
    <p:sldId id="1828" r:id="rId37"/>
    <p:sldId id="1829" r:id="rId38"/>
    <p:sldId id="1923" r:id="rId39"/>
    <p:sldId id="1922" r:id="rId40"/>
    <p:sldId id="1875" r:id="rId41"/>
    <p:sldId id="1893" r:id="rId42"/>
    <p:sldId id="1892" r:id="rId43"/>
    <p:sldId id="1827" r:id="rId44"/>
    <p:sldId id="1902" r:id="rId45"/>
    <p:sldId id="1944" r:id="rId46"/>
    <p:sldId id="1924" r:id="rId47"/>
    <p:sldId id="1838" r:id="rId48"/>
    <p:sldId id="1895" r:id="rId49"/>
    <p:sldId id="1876" r:id="rId50"/>
    <p:sldId id="1877" r:id="rId51"/>
    <p:sldId id="1878" r:id="rId52"/>
    <p:sldId id="1964" r:id="rId53"/>
    <p:sldId id="1839" r:id="rId54"/>
    <p:sldId id="1896" r:id="rId55"/>
    <p:sldId id="1879" r:id="rId56"/>
    <p:sldId id="256" r:id="rId57"/>
    <p:sldId id="257" r:id="rId58"/>
    <p:sldId id="258" r:id="rId59"/>
    <p:sldId id="259" r:id="rId60"/>
    <p:sldId id="260" r:id="rId61"/>
    <p:sldId id="262" r:id="rId62"/>
    <p:sldId id="261" r:id="rId63"/>
    <p:sldId id="263" r:id="rId64"/>
    <p:sldId id="264" r:id="rId65"/>
    <p:sldId id="265" r:id="rId66"/>
    <p:sldId id="1840" r:id="rId67"/>
    <p:sldId id="1844" r:id="rId68"/>
    <p:sldId id="1925" r:id="rId69"/>
    <p:sldId id="1954" r:id="rId70"/>
    <p:sldId id="2104" r:id="rId71"/>
    <p:sldId id="1884" r:id="rId72"/>
    <p:sldId id="1931" r:id="rId73"/>
    <p:sldId id="1961" r:id="rId74"/>
    <p:sldId id="1897" r:id="rId75"/>
    <p:sldId id="1860" r:id="rId76"/>
    <p:sldId id="1831" r:id="rId77"/>
    <p:sldId id="1956" r:id="rId78"/>
    <p:sldId id="1953" r:id="rId79"/>
    <p:sldId id="1857" r:id="rId80"/>
    <p:sldId id="1898" r:id="rId81"/>
    <p:sldId id="1957" r:id="rId82"/>
    <p:sldId id="1949" r:id="rId83"/>
    <p:sldId id="1955" r:id="rId84"/>
    <p:sldId id="1950" r:id="rId85"/>
    <p:sldId id="1951" r:id="rId86"/>
    <p:sldId id="1952" r:id="rId87"/>
    <p:sldId id="1833" r:id="rId88"/>
    <p:sldId id="1867" r:id="rId89"/>
    <p:sldId id="1899" r:id="rId90"/>
    <p:sldId id="1834" r:id="rId91"/>
    <p:sldId id="1835" r:id="rId92"/>
    <p:sldId id="1880" r:id="rId93"/>
    <p:sldId id="2095" r:id="rId94"/>
    <p:sldId id="2096" r:id="rId95"/>
    <p:sldId id="2105" r:id="rId96"/>
    <p:sldId id="2097" r:id="rId97"/>
    <p:sldId id="2100" r:id="rId98"/>
    <p:sldId id="2099" r:id="rId99"/>
    <p:sldId id="1836" r:id="rId100"/>
    <p:sldId id="1900" r:id="rId101"/>
    <p:sldId id="1901" r:id="rId102"/>
    <p:sldId id="1962" r:id="rId103"/>
    <p:sldId id="1963" r:id="rId104"/>
    <p:sldId id="1837" r:id="rId105"/>
    <p:sldId id="1842" r:id="rId106"/>
    <p:sldId id="1845" r:id="rId107"/>
    <p:sldId id="1926" r:id="rId108"/>
    <p:sldId id="1846" r:id="rId109"/>
    <p:sldId id="1932" r:id="rId110"/>
    <p:sldId id="1929" r:id="rId111"/>
    <p:sldId id="1847" r:id="rId112"/>
    <p:sldId id="1928" r:id="rId113"/>
    <p:sldId id="1861" r:id="rId114"/>
    <p:sldId id="1883" r:id="rId115"/>
    <p:sldId id="1930" r:id="rId116"/>
    <p:sldId id="1933" r:id="rId117"/>
    <p:sldId id="1934" r:id="rId118"/>
    <p:sldId id="1935" r:id="rId119"/>
    <p:sldId id="1945" r:id="rId120"/>
    <p:sldId id="1910" r:id="rId121"/>
    <p:sldId id="1911" r:id="rId122"/>
    <p:sldId id="1912" r:id="rId123"/>
    <p:sldId id="1913" r:id="rId124"/>
    <p:sldId id="1914" r:id="rId125"/>
    <p:sldId id="1915" r:id="rId126"/>
    <p:sldId id="1916" r:id="rId127"/>
    <p:sldId id="1917" r:id="rId128"/>
    <p:sldId id="1936" r:id="rId129"/>
    <p:sldId id="1870" r:id="rId130"/>
    <p:sldId id="1871" r:id="rId131"/>
    <p:sldId id="1856"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83624" autoAdjust="0"/>
  </p:normalViewPr>
  <p:slideViewPr>
    <p:cSldViewPr snapToGrid="0">
      <p:cViewPr varScale="1">
        <p:scale>
          <a:sx n="56" d="100"/>
          <a:sy n="56" d="100"/>
        </p:scale>
        <p:origin x="11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58605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41316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1464834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67377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此处想表达的是如何通过说出鸡蛋的具体位置来拿走具体的鸡蛋。从而引申出中数据在</a:t>
            </a:r>
            <a:r>
              <a:rPr lang="en-US" altLang="zh-CN"/>
              <a:t>numpy</a:t>
            </a:r>
            <a:r>
              <a:rPr lang="zh-CN" altLang="en-US"/>
              <a:t>数组的存储</a:t>
            </a:r>
          </a:p>
        </p:txBody>
      </p:sp>
      <p:sp>
        <p:nvSpPr>
          <p:cNvPr id="4" name="灯片编号占位符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1363205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为什么要这样存放数据？是因为这样存有它自己的方便之处、有它的实际之处、有它的合理之处</a:t>
            </a:r>
          </a:p>
        </p:txBody>
      </p:sp>
      <p:sp>
        <p:nvSpPr>
          <p:cNvPr id="4" name="灯片编号占位符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321590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93</a:t>
            </a:fld>
            <a:endParaRPr lang="en-US"/>
          </a:p>
        </p:txBody>
      </p:sp>
    </p:spTree>
    <p:extLst>
      <p:ext uri="{BB962C8B-B14F-4D97-AF65-F5344CB8AC3E}">
        <p14:creationId xmlns:p14="http://schemas.microsoft.com/office/powerpoint/2010/main" val="3124836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96</a:t>
            </a:fld>
            <a:endParaRPr lang="en-US"/>
          </a:p>
        </p:txBody>
      </p:sp>
    </p:spTree>
    <p:extLst>
      <p:ext uri="{BB962C8B-B14F-4D97-AF65-F5344CB8AC3E}">
        <p14:creationId xmlns:p14="http://schemas.microsoft.com/office/powerpoint/2010/main" val="353512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1B2AA4F-B828-4D7C-AFD3-893933DAFCB4}" type="slidenum">
              <a:rPr lang="en-US" smtClean="0"/>
              <a:t>102</a:t>
            </a:fld>
            <a:endParaRPr lang="en-US"/>
          </a:p>
        </p:txBody>
      </p:sp>
    </p:spTree>
    <p:extLst>
      <p:ext uri="{BB962C8B-B14F-4D97-AF65-F5344CB8AC3E}">
        <p14:creationId xmlns:p14="http://schemas.microsoft.com/office/powerpoint/2010/main" val="147503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dotDmnd">
          <a:fgClr>
            <a:srgbClr val="00B05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4C2064-99C3-45B9-A0C9-E5A51D520A81}" type="datetime1">
              <a:rPr lang="zh-CN" altLang="en-US" smtClean="0"/>
              <a:t>2022/10/12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D91415-38CD-47FD-9BA5-988A0BD69079}" type="datetime1">
              <a:rPr lang="zh-CN" altLang="en-US" smtClean="0"/>
              <a:t>2022/10/12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5E0E0D-7D26-49DF-A9BB-C20C3C8F68EE}" type="datetime1">
              <a:rPr lang="zh-CN" altLang="en-US" smtClean="0"/>
              <a:t>2022/10/12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905" y="4445"/>
            <a:ext cx="12157075" cy="570586"/>
          </a:xfrm>
          <a:gradFill>
            <a:gsLst>
              <a:gs pos="100000">
                <a:srgbClr val="0070C0"/>
              </a:gs>
              <a:gs pos="53000">
                <a:schemeClr val="accent1">
                  <a:lumMod val="45000"/>
                  <a:lumOff val="55000"/>
                </a:schemeClr>
              </a:gs>
              <a:gs pos="29000">
                <a:schemeClr val="accent1">
                  <a:lumMod val="45000"/>
                  <a:lumOff val="55000"/>
                </a:schemeClr>
              </a:gs>
              <a:gs pos="1000">
                <a:schemeClr val="accent1">
                  <a:lumMod val="30000"/>
                  <a:lumOff val="70000"/>
                </a:schemeClr>
              </a:gs>
            </a:gsLst>
            <a:lin ang="8100000" scaled="0"/>
          </a:gradFill>
        </p:spPr>
        <p:txBody>
          <a:bodyPr>
            <a:normAutofit/>
          </a:bodyPr>
          <a:lstStyle>
            <a:lvl1pPr>
              <a:defRPr sz="2800"/>
            </a:lvl1pPr>
          </a:lstStyle>
          <a:p>
            <a:r>
              <a:rPr lang="zh-CN" altLang="en-US"/>
              <a:t>单击此处编辑母版标题样式</a:t>
            </a:r>
          </a:p>
        </p:txBody>
      </p:sp>
      <p:sp>
        <p:nvSpPr>
          <p:cNvPr id="3" name="内容占位符 2"/>
          <p:cNvSpPr>
            <a:spLocks noGrp="1"/>
          </p:cNvSpPr>
          <p:nvPr>
            <p:ph idx="1"/>
          </p:nvPr>
        </p:nvSpPr>
        <p:spPr>
          <a:xfrm>
            <a:off x="404567" y="727547"/>
            <a:ext cx="10515600" cy="4639945"/>
          </a:xfrm>
        </p:spPr>
        <p:txBody>
          <a:bodyPr/>
          <a:lstStyle>
            <a:lvl1pPr eaLnBrk="1" fontAlgn="auto" latinLnBrk="0" hangingPunct="1">
              <a:lnSpc>
                <a:spcPct val="100000"/>
              </a:lnSpc>
              <a:spcBef>
                <a:spcPts val="400"/>
              </a:spcBef>
              <a:defRPr sz="2400">
                <a:latin typeface="Consolas" panose="020B0609020204030204" charset="0"/>
              </a:defRPr>
            </a:lvl1pPr>
            <a:lvl2pPr marL="457200" indent="0">
              <a:buNone/>
              <a:defRPr/>
            </a:lvl2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5BFB162-52F5-455C-84C0-18D6905DFCDF}" type="datetime1">
              <a:rPr lang="zh-CN" altLang="en-US" smtClean="0"/>
              <a:t>2022/10/12</a:t>
            </a:fld>
            <a:endParaRPr lang="zh-CN" altLang="en-US"/>
          </a:p>
        </p:txBody>
      </p:sp>
      <p:sp>
        <p:nvSpPr>
          <p:cNvPr id="5" name="页脚占位符 4"/>
          <p:cNvSpPr>
            <a:spLocks noGrp="1"/>
          </p:cNvSpPr>
          <p:nvPr>
            <p:ph type="ftr" sz="quarter" idx="11"/>
          </p:nvPr>
        </p:nvSpPr>
        <p:spPr/>
        <p:txBody>
          <a:bodyPr/>
          <a:lstStyle/>
          <a:p>
            <a:endParaRPr lang="zh-CN" altLang="en-US"/>
          </a:p>
        </p:txBody>
      </p:sp>
      <p:cxnSp>
        <p:nvCxnSpPr>
          <p:cNvPr id="7" name="直接连接符 6"/>
          <p:cNvCxnSpPr/>
          <p:nvPr userDrawn="1"/>
        </p:nvCxnSpPr>
        <p:spPr>
          <a:xfrm>
            <a:off x="17462" y="588274"/>
            <a:ext cx="12157075" cy="0"/>
          </a:xfrm>
          <a:prstGeom prst="line">
            <a:avLst/>
          </a:prstGeom>
          <a:ln w="66675"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93989" y="657637"/>
            <a:ext cx="0" cy="5121275"/>
          </a:xfrm>
          <a:prstGeom prst="line">
            <a:avLst/>
          </a:prstGeom>
          <a:ln w="4762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E3B72F0C-918A-4087-B791-39EE030C8D19}"/>
              </a:ext>
            </a:extLst>
          </p:cNvPr>
          <p:cNvSpPr>
            <a:spLocks noGrp="1"/>
          </p:cNvSpPr>
          <p:nvPr>
            <p:ph type="sldNum" sz="quarter" idx="12"/>
          </p:nvPr>
        </p:nvSpPr>
        <p:spPr>
          <a:xfrm>
            <a:off x="9289330" y="107175"/>
            <a:ext cx="2743200" cy="365125"/>
          </a:xfrm>
        </p:spPr>
        <p:txBody>
          <a:bodyPr/>
          <a:lstStyle>
            <a:lvl1pPr>
              <a:defRPr sz="2000"/>
            </a:lvl1pPr>
          </a:lstStyle>
          <a:p>
            <a:fld id="{39603FB5-5DE6-44EA-8526-30B6B876200F}"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E3F484-B2E4-4F08-82CF-B05A4DB87152}" type="datetime1">
              <a:rPr lang="zh-CN" altLang="en-US" smtClean="0"/>
              <a:t>2022/10/12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F65388C-CEBF-44F2-BCA9-C1C61266E857}" type="datetime1">
              <a:rPr lang="zh-CN" altLang="en-US" smtClean="0"/>
              <a:t>2022/10/12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F97BF9-178B-494A-963B-51B25A5058C9}" type="datetime1">
              <a:rPr lang="zh-CN" altLang="en-US" smtClean="0"/>
              <a:t>2022/10/12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E60817-4129-4D1B-AAE8-F91CB5D4D460}" type="datetime1">
              <a:rPr lang="zh-CN" altLang="en-US" smtClean="0"/>
              <a:t>2022/10/12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64DF38-180C-45D1-BDA7-DCA1A8B6946F}" type="datetime1">
              <a:rPr lang="zh-CN" altLang="en-US" smtClean="0"/>
              <a:t>2022/10/12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4D2970C-E6D3-443E-B3C1-2D7F8D171F56}" type="datetime1">
              <a:rPr lang="zh-CN" altLang="en-US" smtClean="0"/>
              <a:t>2022/10/12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679BE9-4413-4A75-9B2B-8585B83A03F5}" type="datetime1">
              <a:rPr lang="zh-CN" altLang="en-US" smtClean="0"/>
              <a:t>2022/10/12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2582C-4065-4E67-A47B-284002D2143C}" type="datetime1">
              <a:rPr lang="zh-CN" altLang="en-US" smtClean="0"/>
              <a:t>2022/10/12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0640" y="1122680"/>
            <a:ext cx="12091670" cy="2387600"/>
          </a:xfrm>
        </p:spPr>
        <p:txBody>
          <a:bodyPr/>
          <a:lstStyle/>
          <a:p>
            <a:pPr fontAlgn="auto">
              <a:lnSpc>
                <a:spcPct val="120000"/>
              </a:lnSpc>
            </a:pPr>
            <a:r>
              <a:rPr sz="5400"/>
              <a:t>第</a:t>
            </a:r>
            <a:r>
              <a:rPr lang="en-US" sz="5400"/>
              <a:t>5</a:t>
            </a:r>
            <a:r>
              <a:rPr sz="5400"/>
              <a:t>章  numpy数组运算</a:t>
            </a:r>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6" name="副标题 5">
            <a:extLst>
              <a:ext uri="{FF2B5EF4-FFF2-40B4-BE49-F238E27FC236}">
                <a16:creationId xmlns:a16="http://schemas.microsoft.com/office/drawing/2014/main" id="{FD1F8CAA-0093-42B3-B9BB-BFDF3702D543}"/>
              </a:ext>
            </a:extLst>
          </p:cNvPr>
          <p:cNvSpPr>
            <a:spLocks noGrp="1"/>
          </p:cNvSpPr>
          <p:nvPr>
            <p:ph type="subTitle" idx="1"/>
          </p:nvPr>
        </p:nvSpPr>
        <p:spPr/>
        <p:txBody>
          <a:bodyPr/>
          <a:lstStyle/>
          <a:p>
            <a:r>
              <a:rPr lang="zh-CN" altLang="en-US"/>
              <a:t>张春越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2C85-30C4-8883-A6DE-BA950F0CB451}"/>
              </a:ext>
            </a:extLst>
          </p:cNvPr>
          <p:cNvSpPr>
            <a:spLocks noGrp="1"/>
          </p:cNvSpPr>
          <p:nvPr>
            <p:ph type="title"/>
          </p:nvPr>
        </p:nvSpPr>
        <p:spPr>
          <a:xfrm>
            <a:off x="127590" y="216269"/>
            <a:ext cx="2542953" cy="861051"/>
          </a:xfrm>
        </p:spPr>
        <p:txBody>
          <a:bodyPr/>
          <a:lstStyle/>
          <a:p>
            <a:r>
              <a:rPr lang="zh-CN" altLang="en-US" b="1">
                <a:latin typeface="微软雅黑" panose="020B0503020204020204" pitchFamily="34" charset="-122"/>
                <a:ea typeface="微软雅黑" panose="020B0503020204020204" pitchFamily="34" charset="-122"/>
              </a:rPr>
              <a:t>向量运算</a:t>
            </a:r>
          </a:p>
        </p:txBody>
      </p:sp>
      <p:sp>
        <p:nvSpPr>
          <p:cNvPr id="4" name="灯片编号占位符 3">
            <a:extLst>
              <a:ext uri="{FF2B5EF4-FFF2-40B4-BE49-F238E27FC236}">
                <a16:creationId xmlns:a16="http://schemas.microsoft.com/office/drawing/2014/main" id="{E4404A9E-FFE1-2CF2-7523-91E48EF5B296}"/>
              </a:ext>
            </a:extLst>
          </p:cNvPr>
          <p:cNvSpPr>
            <a:spLocks noGrp="1"/>
          </p:cNvSpPr>
          <p:nvPr>
            <p:ph type="sldNum" sz="quarter" idx="12"/>
          </p:nvPr>
        </p:nvSpPr>
        <p:spPr/>
        <p:txBody>
          <a:bodyPr/>
          <a:lstStyle/>
          <a:p>
            <a:fld id="{39603FB5-5DE6-44EA-8526-30B6B876200F}" type="slidenum">
              <a:rPr lang="zh-CN" altLang="en-US" smtClean="0"/>
              <a:pPr/>
              <a:t>10</a:t>
            </a:fld>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D22B01-AAF0-5C33-A16D-DFCA8CD3820C}"/>
                  </a:ext>
                </a:extLst>
              </p:cNvPr>
              <p:cNvSpPr>
                <a:spLocks noGrp="1"/>
              </p:cNvSpPr>
              <p:nvPr>
                <p:ph idx="4294967295"/>
              </p:nvPr>
            </p:nvSpPr>
            <p:spPr>
              <a:xfrm>
                <a:off x="127590" y="1226176"/>
                <a:ext cx="4901610" cy="3228866"/>
              </a:xfrm>
            </p:spPr>
            <p:txBody>
              <a:bodyPr>
                <a:noAutofit/>
              </a:bodyPr>
              <a:lstStyle/>
              <a:p>
                <a:r>
                  <a:rPr lang="en-US" altLang="zh-CN" sz="4000" b="1">
                    <a:latin typeface="Cambria Math" panose="02040503050406030204" pitchFamily="18" charset="0"/>
                  </a:rPr>
                  <a:t>a = 1.5</a:t>
                </a:r>
              </a:p>
              <a:p>
                <a14:m>
                  <m:oMath xmlns:m="http://schemas.openxmlformats.org/officeDocument/2006/math">
                    <m:acc>
                      <m:accPr>
                        <m:chr m:val="⃑"/>
                        <m:ctrlPr>
                          <a:rPr lang="zh-CN" altLang="en-US" sz="4000" b="1" i="1" smtClean="0">
                            <a:latin typeface="Cambria Math" panose="02040503050406030204" pitchFamily="18" charset="0"/>
                          </a:rPr>
                        </m:ctrlPr>
                      </m:accPr>
                      <m:e>
                        <m:r>
                          <a:rPr lang="en-US" altLang="zh-CN" sz="4000" b="1" i="1" smtClean="0">
                            <a:latin typeface="Cambria Math" panose="02040503050406030204" pitchFamily="18" charset="0"/>
                          </a:rPr>
                          <m:t>𝒂</m:t>
                        </m:r>
                      </m:e>
                    </m:acc>
                    <m:r>
                      <a:rPr lang="en-US" altLang="zh-CN" sz="4000" b="1" i="1" smtClean="0">
                        <a:latin typeface="Cambria Math" panose="02040503050406030204" pitchFamily="18" charset="0"/>
                      </a:rPr>
                      <m:t>=</m:t>
                    </m:r>
                    <m:d>
                      <m:dPr>
                        <m:begChr m:val="["/>
                        <m:endChr m:val="]"/>
                        <m:ctrlPr>
                          <a:rPr lang="en-US" altLang="zh-CN" sz="4000" b="1" i="1" smtClean="0">
                            <a:latin typeface="Cambria Math" panose="02040503050406030204" pitchFamily="18" charset="0"/>
                          </a:rPr>
                        </m:ctrlPr>
                      </m:dPr>
                      <m:e>
                        <m:r>
                          <a:rPr lang="en-US" altLang="zh-CN" sz="4000" b="1" i="1" smtClean="0">
                            <a:latin typeface="Cambria Math" panose="02040503050406030204" pitchFamily="18" charset="0"/>
                          </a:rPr>
                          <m:t>𝟏</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𝟐</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𝟑</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𝟒</m:t>
                        </m:r>
                      </m:e>
                    </m:d>
                  </m:oMath>
                </a14:m>
                <a:endParaRPr lang="en-US" altLang="zh-CN" sz="4000" b="1"/>
              </a:p>
              <a:p>
                <a14:m>
                  <m:oMath xmlns:m="http://schemas.openxmlformats.org/officeDocument/2006/math">
                    <m:acc>
                      <m:accPr>
                        <m:chr m:val="⃑"/>
                        <m:ctrlPr>
                          <a:rPr lang="zh-CN" altLang="en-US" sz="4000" b="1" i="1" smtClean="0">
                            <a:latin typeface="Cambria Math" panose="02040503050406030204" pitchFamily="18" charset="0"/>
                          </a:rPr>
                        </m:ctrlPr>
                      </m:accPr>
                      <m:e>
                        <m:r>
                          <a:rPr lang="en-US" altLang="zh-CN" sz="4000" b="1" i="1" smtClean="0">
                            <a:latin typeface="Cambria Math" panose="02040503050406030204" pitchFamily="18" charset="0"/>
                          </a:rPr>
                          <m:t>𝒂</m:t>
                        </m:r>
                      </m:e>
                    </m:acc>
                    <m:r>
                      <a:rPr lang="en-US" altLang="zh-CN" sz="4000" b="1" i="1">
                        <a:latin typeface="Cambria Math" panose="02040503050406030204" pitchFamily="18" charset="0"/>
                      </a:rPr>
                      <m:t>+</m:t>
                    </m:r>
                    <m:r>
                      <a:rPr lang="en-US" altLang="zh-CN" sz="4000" b="1" i="0" smtClean="0">
                        <a:latin typeface="Cambria Math" panose="02040503050406030204" pitchFamily="18" charset="0"/>
                      </a:rPr>
                      <m:t>𝟏</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𝟐</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𝟑</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𝟒</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𝟓</m:t>
                    </m:r>
                    <m:r>
                      <a:rPr lang="en-US" altLang="zh-CN" sz="4000" b="1" i="1" smtClean="0">
                        <a:latin typeface="Cambria Math" panose="02040503050406030204" pitchFamily="18" charset="0"/>
                      </a:rPr>
                      <m:t>]</m:t>
                    </m:r>
                  </m:oMath>
                </a14:m>
                <a:endParaRPr lang="en-US" altLang="zh-CN" sz="4000" b="1"/>
              </a:p>
              <a:p>
                <a14:m>
                  <m:oMath xmlns:m="http://schemas.openxmlformats.org/officeDocument/2006/math">
                    <m:acc>
                      <m:accPr>
                        <m:chr m:val="⃑"/>
                        <m:ctrlPr>
                          <a:rPr lang="zh-CN" altLang="en-US" sz="4000" b="1" i="1" smtClean="0">
                            <a:latin typeface="Cambria Math" panose="02040503050406030204" pitchFamily="18" charset="0"/>
                          </a:rPr>
                        </m:ctrlPr>
                      </m:accPr>
                      <m:e>
                        <m:r>
                          <a:rPr lang="en-US" altLang="zh-CN" sz="4000" b="1" i="1" smtClean="0">
                            <a:latin typeface="Cambria Math" panose="02040503050406030204" pitchFamily="18" charset="0"/>
                          </a:rPr>
                          <m:t>𝒃</m:t>
                        </m:r>
                      </m:e>
                    </m:acc>
                    <m:r>
                      <a:rPr lang="en-US" altLang="zh-CN" sz="4000" b="1" i="1" smtClean="0">
                        <a:latin typeface="Cambria Math" panose="02040503050406030204" pitchFamily="18" charset="0"/>
                      </a:rPr>
                      <m:t>=</m:t>
                    </m:r>
                    <m:d>
                      <m:dPr>
                        <m:begChr m:val="["/>
                        <m:endChr m:val="]"/>
                        <m:ctrlPr>
                          <a:rPr lang="en-US" altLang="zh-CN" sz="4000" b="1" i="1" smtClean="0">
                            <a:latin typeface="Cambria Math" panose="02040503050406030204" pitchFamily="18" charset="0"/>
                          </a:rPr>
                        </m:ctrlPr>
                      </m:dPr>
                      <m:e>
                        <m:r>
                          <a:rPr lang="en-US" altLang="zh-CN" sz="4000" b="1" i="1" smtClean="0">
                            <a:latin typeface="Cambria Math" panose="02040503050406030204" pitchFamily="18" charset="0"/>
                          </a:rPr>
                          <m:t>𝟒</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𝟑</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𝟐</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𝟏</m:t>
                        </m:r>
                      </m:e>
                    </m:d>
                  </m:oMath>
                </a14:m>
                <a:endParaRPr lang="en-US" altLang="zh-CN" sz="4000" b="1"/>
              </a:p>
              <a:p>
                <a14:m>
                  <m:oMath xmlns:m="http://schemas.openxmlformats.org/officeDocument/2006/math">
                    <m:acc>
                      <m:accPr>
                        <m:chr m:val="⃑"/>
                        <m:ctrlPr>
                          <a:rPr lang="zh-CN" altLang="en-US" sz="4000" b="1" i="1" smtClean="0">
                            <a:latin typeface="Cambria Math" panose="02040503050406030204" pitchFamily="18" charset="0"/>
                          </a:rPr>
                        </m:ctrlPr>
                      </m:accPr>
                      <m:e>
                        <m:r>
                          <a:rPr lang="en-US" altLang="zh-CN" sz="4000" b="1" i="1" smtClean="0">
                            <a:latin typeface="Cambria Math" panose="02040503050406030204" pitchFamily="18" charset="0"/>
                          </a:rPr>
                          <m:t>𝒂</m:t>
                        </m:r>
                      </m:e>
                    </m:acc>
                    <m:r>
                      <a:rPr lang="en-US" altLang="zh-CN" sz="4000" b="1" i="1" smtClean="0">
                        <a:latin typeface="Cambria Math" panose="02040503050406030204" pitchFamily="18" charset="0"/>
                      </a:rPr>
                      <m:t>+</m:t>
                    </m:r>
                    <m:acc>
                      <m:accPr>
                        <m:chr m:val="⃑"/>
                        <m:ctrlPr>
                          <a:rPr lang="zh-CN" altLang="en-US" sz="4000" b="1" i="1">
                            <a:latin typeface="Cambria Math" panose="02040503050406030204" pitchFamily="18" charset="0"/>
                          </a:rPr>
                        </m:ctrlPr>
                      </m:accPr>
                      <m:e>
                        <m:r>
                          <a:rPr lang="en-US" altLang="zh-CN" sz="4000" b="1" i="1" smtClean="0">
                            <a:latin typeface="Cambria Math" panose="02040503050406030204" pitchFamily="18" charset="0"/>
                          </a:rPr>
                          <m:t>𝒃</m:t>
                        </m:r>
                      </m:e>
                    </m:acc>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𝟓</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𝟓</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𝟓</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𝟓</m:t>
                    </m:r>
                    <m:r>
                      <a:rPr lang="en-US" altLang="zh-CN" sz="4000" b="1" i="1" smtClean="0">
                        <a:latin typeface="Cambria Math" panose="02040503050406030204" pitchFamily="18" charset="0"/>
                      </a:rPr>
                      <m:t>]</m:t>
                    </m:r>
                  </m:oMath>
                </a14:m>
                <a:endParaRPr lang="en-US" altLang="zh-CN" sz="3200" b="1"/>
              </a:p>
              <a:p>
                <a:endParaRPr lang="zh-CN" altLang="en-US" sz="3200"/>
              </a:p>
            </p:txBody>
          </p:sp>
        </mc:Choice>
        <mc:Fallback xmlns="">
          <p:sp>
            <p:nvSpPr>
              <p:cNvPr id="3" name="内容占位符 2">
                <a:extLst>
                  <a:ext uri="{FF2B5EF4-FFF2-40B4-BE49-F238E27FC236}">
                    <a16:creationId xmlns:a16="http://schemas.microsoft.com/office/drawing/2014/main" id="{04D22B01-AAF0-5C33-A16D-DFCA8CD3820C}"/>
                  </a:ext>
                </a:extLst>
              </p:cNvPr>
              <p:cNvSpPr>
                <a:spLocks noGrp="1" noRot="1" noChangeAspect="1" noMove="1" noResize="1" noEditPoints="1" noAdjustHandles="1" noChangeArrowheads="1" noChangeShapeType="1" noTextEdit="1"/>
              </p:cNvSpPr>
              <p:nvPr>
                <p:ph idx="4294967295"/>
              </p:nvPr>
            </p:nvSpPr>
            <p:spPr>
              <a:xfrm>
                <a:off x="127590" y="1226176"/>
                <a:ext cx="4901610" cy="3228866"/>
              </a:xfrm>
              <a:blipFill>
                <a:blip r:embed="rId2"/>
                <a:stretch>
                  <a:fillRect l="-3980" t="-5283" b="-679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69FA386-DA20-154A-0F4C-379083487CAE}"/>
              </a:ext>
            </a:extLst>
          </p:cNvPr>
          <p:cNvSpPr txBox="1"/>
          <p:nvPr/>
        </p:nvSpPr>
        <p:spPr>
          <a:xfrm>
            <a:off x="5394248" y="2351782"/>
            <a:ext cx="5909046" cy="1200329"/>
          </a:xfrm>
          <a:prstGeom prst="rect">
            <a:avLst/>
          </a:prstGeom>
          <a:noFill/>
        </p:spPr>
        <p:txBody>
          <a:bodyPr wrap="square">
            <a:spAutoFit/>
          </a:bodyPr>
          <a:lstStyle/>
          <a:p>
            <a:r>
              <a:rPr lang="en-US" altLang="zh-CN" sz="3600" b="1" kern="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(year_n – year_n_1) / year_n_1 </a:t>
            </a:r>
            <a:endParaRPr lang="zh-CN" altLang="en-US" sz="3600">
              <a:solidFill>
                <a:srgbClr val="0070C0"/>
              </a:solidFill>
            </a:endParaRPr>
          </a:p>
        </p:txBody>
      </p:sp>
    </p:spTree>
    <p:extLst>
      <p:ext uri="{BB962C8B-B14F-4D97-AF65-F5344CB8AC3E}">
        <p14:creationId xmlns:p14="http://schemas.microsoft.com/office/powerpoint/2010/main" val="313692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数组排序</a:t>
            </a:r>
          </a:p>
        </p:txBody>
      </p:sp>
      <p:sp>
        <p:nvSpPr>
          <p:cNvPr id="3" name="Content Placeholder 2"/>
          <p:cNvSpPr>
            <a:spLocks noGrp="1"/>
          </p:cNvSpPr>
          <p:nvPr>
            <p:ph idx="1"/>
          </p:nvPr>
        </p:nvSpPr>
        <p:spPr>
          <a:xfrm>
            <a:off x="542925" y="849630"/>
            <a:ext cx="11334750" cy="5158740"/>
          </a:xfrm>
        </p:spPr>
        <p:txBody>
          <a:bodyPr>
            <a:normAutofit fontScale="95000"/>
          </a:bodyPr>
          <a:lstStyle/>
          <a:p>
            <a:pPr marL="0" indent="0">
              <a:spcBef>
                <a:spcPts val="0"/>
              </a:spcBef>
              <a:buNone/>
            </a:pPr>
            <a:r>
              <a:rPr lang="en-US"/>
              <a:t>&gt;&gt;&gt; x = np.array([</a:t>
            </a:r>
            <a:r>
              <a:rPr lang="en-US" altLang="zh-CN"/>
              <a:t>5</a:t>
            </a:r>
            <a:r>
              <a:rPr lang="en-US"/>
              <a:t>, </a:t>
            </a:r>
            <a:r>
              <a:rPr lang="en-US" altLang="zh-CN"/>
              <a:t>1</a:t>
            </a:r>
            <a:r>
              <a:rPr lang="en-US"/>
              <a:t>, </a:t>
            </a:r>
            <a:r>
              <a:rPr lang="en-US" altLang="zh-CN"/>
              <a:t>4</a:t>
            </a:r>
            <a:r>
              <a:rPr lang="en-US"/>
              <a:t>])</a:t>
            </a:r>
          </a:p>
          <a:p>
            <a:pPr marL="0" indent="0">
              <a:spcBef>
                <a:spcPts val="0"/>
              </a:spcBef>
              <a:buNone/>
            </a:pPr>
            <a:r>
              <a:rPr lang="en-US"/>
              <a:t>&gt;&gt;&gt; print(np.argsort(x))</a:t>
            </a:r>
          </a:p>
          <a:p>
            <a:pPr marL="457200" indent="-457200">
              <a:spcBef>
                <a:spcPts val="0"/>
              </a:spcBef>
              <a:buAutoNum type="alphaUcPeriod"/>
            </a:pPr>
            <a:r>
              <a:rPr lang="en-US" altLang="zh-CN">
                <a:solidFill>
                  <a:srgbClr val="00B0F0"/>
                </a:solidFill>
              </a:rPr>
              <a:t>[1 2 0]</a:t>
            </a:r>
          </a:p>
          <a:p>
            <a:pPr marL="457200" indent="-457200">
              <a:spcBef>
                <a:spcPts val="0"/>
              </a:spcBef>
              <a:buAutoNum type="alphaUcPeriod"/>
            </a:pPr>
            <a:r>
              <a:rPr lang="en-US">
                <a:solidFill>
                  <a:srgbClr val="00B0F0"/>
                </a:solidFill>
              </a:rPr>
              <a:t>[0 1 2]</a:t>
            </a:r>
          </a:p>
        </p:txBody>
      </p:sp>
      <p:sp>
        <p:nvSpPr>
          <p:cNvPr id="4" name="灯片编号占位符 3">
            <a:extLst>
              <a:ext uri="{FF2B5EF4-FFF2-40B4-BE49-F238E27FC236}">
                <a16:creationId xmlns:a16="http://schemas.microsoft.com/office/drawing/2014/main" id="{8CE52B61-5497-42CD-9FAD-5B20D28AE9E2}"/>
              </a:ext>
            </a:extLst>
          </p:cNvPr>
          <p:cNvSpPr>
            <a:spLocks noGrp="1"/>
          </p:cNvSpPr>
          <p:nvPr>
            <p:ph type="sldNum" sz="quarter" idx="12"/>
          </p:nvPr>
        </p:nvSpPr>
        <p:spPr/>
        <p:txBody>
          <a:bodyPr/>
          <a:lstStyle/>
          <a:p>
            <a:fld id="{39603FB5-5DE6-44EA-8526-30B6B876200F}" type="slidenum">
              <a:rPr lang="zh-CN" altLang="en-US" smtClean="0"/>
              <a:pPr/>
              <a:t>100</a:t>
            </a:fld>
            <a:endParaRPr lang="zh-CN" altLang="en-US"/>
          </a:p>
        </p:txBody>
      </p:sp>
    </p:spTree>
    <p:extLst>
      <p:ext uri="{BB962C8B-B14F-4D97-AF65-F5344CB8AC3E}">
        <p14:creationId xmlns:p14="http://schemas.microsoft.com/office/powerpoint/2010/main" val="1167780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数组排序</a:t>
            </a:r>
          </a:p>
        </p:txBody>
      </p:sp>
      <p:sp>
        <p:nvSpPr>
          <p:cNvPr id="3" name="Content Placeholder 2"/>
          <p:cNvSpPr>
            <a:spLocks noGrp="1"/>
          </p:cNvSpPr>
          <p:nvPr>
            <p:ph idx="1"/>
          </p:nvPr>
        </p:nvSpPr>
        <p:spPr>
          <a:xfrm>
            <a:off x="542925" y="849630"/>
            <a:ext cx="11334750" cy="5158740"/>
          </a:xfrm>
        </p:spPr>
        <p:txBody>
          <a:bodyPr>
            <a:normAutofit fontScale="95000"/>
          </a:bodyPr>
          <a:lstStyle/>
          <a:p>
            <a:pPr marL="0" indent="0">
              <a:spcBef>
                <a:spcPts val="0"/>
              </a:spcBef>
              <a:buNone/>
            </a:pPr>
            <a:r>
              <a:rPr lang="en-US"/>
              <a:t>&gt;&gt;&gt; x = np.array([</a:t>
            </a:r>
            <a:r>
              <a:rPr lang="en-US" altLang="zh-CN"/>
              <a:t>5</a:t>
            </a:r>
            <a:r>
              <a:rPr lang="en-US"/>
              <a:t>, </a:t>
            </a:r>
            <a:r>
              <a:rPr lang="en-US" altLang="zh-CN"/>
              <a:t>1</a:t>
            </a:r>
            <a:r>
              <a:rPr lang="en-US"/>
              <a:t>, </a:t>
            </a:r>
            <a:r>
              <a:rPr lang="en-US" altLang="zh-CN"/>
              <a:t>4</a:t>
            </a:r>
            <a:r>
              <a:rPr lang="en-US"/>
              <a:t>])</a:t>
            </a:r>
          </a:p>
          <a:p>
            <a:pPr marL="0" indent="0">
              <a:spcBef>
                <a:spcPts val="0"/>
              </a:spcBef>
              <a:buNone/>
            </a:pPr>
            <a:r>
              <a:rPr lang="en-US"/>
              <a:t>&gt;&gt;&gt; print(np.argsort(x))</a:t>
            </a:r>
          </a:p>
          <a:p>
            <a:pPr marL="457200" indent="-457200">
              <a:spcBef>
                <a:spcPts val="0"/>
              </a:spcBef>
              <a:buAutoNum type="alphaUcPeriod"/>
            </a:pPr>
            <a:r>
              <a:rPr lang="en-US" altLang="zh-CN">
                <a:solidFill>
                  <a:srgbClr val="FF0000"/>
                </a:solidFill>
              </a:rPr>
              <a:t>[1 2 0]</a:t>
            </a:r>
          </a:p>
          <a:p>
            <a:pPr marL="457200" indent="-457200">
              <a:spcBef>
                <a:spcPts val="0"/>
              </a:spcBef>
              <a:buAutoNum type="alphaUcPeriod"/>
            </a:pPr>
            <a:r>
              <a:rPr lang="en-US">
                <a:solidFill>
                  <a:srgbClr val="00B0F0"/>
                </a:solidFill>
              </a:rPr>
              <a:t>[0 1 2]</a:t>
            </a:r>
          </a:p>
        </p:txBody>
      </p:sp>
      <p:sp>
        <p:nvSpPr>
          <p:cNvPr id="4" name="灯片编号占位符 3">
            <a:extLst>
              <a:ext uri="{FF2B5EF4-FFF2-40B4-BE49-F238E27FC236}">
                <a16:creationId xmlns:a16="http://schemas.microsoft.com/office/drawing/2014/main" id="{8CE52B61-5497-42CD-9FAD-5B20D28AE9E2}"/>
              </a:ext>
            </a:extLst>
          </p:cNvPr>
          <p:cNvSpPr>
            <a:spLocks noGrp="1"/>
          </p:cNvSpPr>
          <p:nvPr>
            <p:ph type="sldNum" sz="quarter" idx="12"/>
          </p:nvPr>
        </p:nvSpPr>
        <p:spPr/>
        <p:txBody>
          <a:bodyPr/>
          <a:lstStyle/>
          <a:p>
            <a:fld id="{39603FB5-5DE6-44EA-8526-30B6B876200F}" type="slidenum">
              <a:rPr lang="zh-CN" altLang="en-US" smtClean="0"/>
              <a:pPr/>
              <a:t>101</a:t>
            </a:fld>
            <a:endParaRPr lang="zh-CN" altLang="en-US"/>
          </a:p>
        </p:txBody>
      </p:sp>
    </p:spTree>
    <p:extLst>
      <p:ext uri="{BB962C8B-B14F-4D97-AF65-F5344CB8AC3E}">
        <p14:creationId xmlns:p14="http://schemas.microsoft.com/office/powerpoint/2010/main" val="4078264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50BE7-2788-4E8A-9370-553124963734}"/>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数组排序</a:t>
            </a:r>
            <a:endParaRPr lang="zh-CN" altLang="en-US">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C2D1C478-1FE6-43F4-BBC9-3E2671503B45}"/>
              </a:ext>
            </a:extLst>
          </p:cNvPr>
          <p:cNvSpPr>
            <a:spLocks noGrp="1"/>
          </p:cNvSpPr>
          <p:nvPr>
            <p:ph idx="1"/>
          </p:nvPr>
        </p:nvSpPr>
        <p:spPr>
          <a:xfrm>
            <a:off x="404567" y="727548"/>
            <a:ext cx="10515600" cy="570586"/>
          </a:xfrm>
        </p:spPr>
        <p:txBody>
          <a:bodyPr/>
          <a:lstStyle/>
          <a:p>
            <a:r>
              <a:rPr lang="zh-CN" altLang="en-US">
                <a:latin typeface="微软雅黑" panose="020B0503020204020204" pitchFamily="34" charset="-122"/>
                <a:ea typeface="微软雅黑" panose="020B0503020204020204" pitchFamily="34" charset="-122"/>
              </a:rPr>
              <a:t>二维数组的排序</a:t>
            </a:r>
          </a:p>
        </p:txBody>
      </p:sp>
      <p:sp>
        <p:nvSpPr>
          <p:cNvPr id="4" name="灯片编号占位符 3">
            <a:extLst>
              <a:ext uri="{FF2B5EF4-FFF2-40B4-BE49-F238E27FC236}">
                <a16:creationId xmlns:a16="http://schemas.microsoft.com/office/drawing/2014/main" id="{3A4AC64F-E800-4250-B7EF-97CB02AB60A3}"/>
              </a:ext>
            </a:extLst>
          </p:cNvPr>
          <p:cNvSpPr>
            <a:spLocks noGrp="1"/>
          </p:cNvSpPr>
          <p:nvPr>
            <p:ph type="sldNum" sz="quarter" idx="12"/>
          </p:nvPr>
        </p:nvSpPr>
        <p:spPr/>
        <p:txBody>
          <a:bodyPr/>
          <a:lstStyle/>
          <a:p>
            <a:fld id="{39603FB5-5DE6-44EA-8526-30B6B876200F}" type="slidenum">
              <a:rPr lang="zh-CN" altLang="en-US" smtClean="0"/>
              <a:pPr/>
              <a:t>102</a:t>
            </a:fld>
            <a:endParaRPr lang="zh-CN" altLang="en-US"/>
          </a:p>
        </p:txBody>
      </p:sp>
      <p:sp>
        <p:nvSpPr>
          <p:cNvPr id="6" name="文本框 5">
            <a:extLst>
              <a:ext uri="{FF2B5EF4-FFF2-40B4-BE49-F238E27FC236}">
                <a16:creationId xmlns:a16="http://schemas.microsoft.com/office/drawing/2014/main" id="{483D8EC3-ACD8-4260-9344-2E97EB407BDB}"/>
              </a:ext>
            </a:extLst>
          </p:cNvPr>
          <p:cNvSpPr txBox="1"/>
          <p:nvPr/>
        </p:nvSpPr>
        <p:spPr>
          <a:xfrm>
            <a:off x="481123" y="1298134"/>
            <a:ext cx="8003658" cy="5078313"/>
          </a:xfrm>
          <a:prstGeom prst="rect">
            <a:avLst/>
          </a:prstGeom>
          <a:noFill/>
        </p:spPr>
        <p:txBody>
          <a:bodyPr wrap="square">
            <a:spAutoFit/>
          </a:bodyPr>
          <a:lstStyle/>
          <a:p>
            <a:pPr algn="l"/>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&gt;&gt;&gt;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random</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randint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50</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&gt;&gt;&gt;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87005F"/>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41</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43</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34</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47</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49</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42</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&gt;&gt;&gt;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sort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按</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0</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轴排序，每一列独立排序</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41</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43</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34</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49</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&gt;&gt;&gt; np</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sort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t</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按</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1</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轴排序，每一行独立排序</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41</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43</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34</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49</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42</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074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06852EE-AC38-4B7F-B592-B074AD1AC333}"/>
              </a:ext>
            </a:extLst>
          </p:cNvPr>
          <p:cNvSpPr/>
          <p:nvPr/>
        </p:nvSpPr>
        <p:spPr>
          <a:xfrm>
            <a:off x="2456121" y="1855956"/>
            <a:ext cx="531628" cy="1815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C06E6E6-8E4B-4B9C-AE53-AB7D9072DF29}"/>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数组排序</a:t>
            </a:r>
            <a:endParaRPr lang="zh-CN" altLang="en-US">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1FBB8EFC-6A5F-4BB2-8826-12521BF1E2EE}"/>
              </a:ext>
            </a:extLst>
          </p:cNvPr>
          <p:cNvSpPr>
            <a:spLocks noGrp="1"/>
          </p:cNvSpPr>
          <p:nvPr>
            <p:ph idx="1"/>
          </p:nvPr>
        </p:nvSpPr>
        <p:spPr/>
        <p:txBody>
          <a:bodyPr/>
          <a:lstStyle/>
          <a:p>
            <a:r>
              <a:rPr lang="zh-CN" altLang="en-US"/>
              <a:t>课后思考题</a:t>
            </a:r>
            <a:endParaRPr lang="en-US" altLang="zh-CN"/>
          </a:p>
          <a:p>
            <a:pPr marL="914400" lvl="1" indent="-457200">
              <a:buFont typeface="+mj-lt"/>
              <a:buAutoNum type="arabicPeriod"/>
            </a:pPr>
            <a:r>
              <a:rPr lang="zh-CN" altLang="en-US"/>
              <a:t>如何实现按照指定行或者列进行排序</a:t>
            </a:r>
            <a:r>
              <a:rPr lang="en-US" altLang="zh-CN"/>
              <a:t>???</a:t>
            </a:r>
            <a:endParaRPr lang="zh-CN" altLang="en-US"/>
          </a:p>
        </p:txBody>
      </p:sp>
      <p:sp>
        <p:nvSpPr>
          <p:cNvPr id="4" name="灯片编号占位符 3">
            <a:extLst>
              <a:ext uri="{FF2B5EF4-FFF2-40B4-BE49-F238E27FC236}">
                <a16:creationId xmlns:a16="http://schemas.microsoft.com/office/drawing/2014/main" id="{0AF28926-FC2E-4989-A1B7-F80FCD082FF9}"/>
              </a:ext>
            </a:extLst>
          </p:cNvPr>
          <p:cNvSpPr>
            <a:spLocks noGrp="1"/>
          </p:cNvSpPr>
          <p:nvPr>
            <p:ph type="sldNum" sz="quarter" idx="12"/>
          </p:nvPr>
        </p:nvSpPr>
        <p:spPr/>
        <p:txBody>
          <a:bodyPr/>
          <a:lstStyle/>
          <a:p>
            <a:fld id="{39603FB5-5DE6-44EA-8526-30B6B876200F}" type="slidenum">
              <a:rPr lang="zh-CN" altLang="en-US" smtClean="0"/>
              <a:pPr/>
              <a:t>103</a:t>
            </a:fld>
            <a:endParaRPr lang="zh-CN" altLang="en-US"/>
          </a:p>
        </p:txBody>
      </p:sp>
      <p:sp>
        <p:nvSpPr>
          <p:cNvPr id="6" name="文本框 5">
            <a:extLst>
              <a:ext uri="{FF2B5EF4-FFF2-40B4-BE49-F238E27FC236}">
                <a16:creationId xmlns:a16="http://schemas.microsoft.com/office/drawing/2014/main" id="{E1A6F119-78C6-49E1-A971-26C13454EFA9}"/>
              </a:ext>
            </a:extLst>
          </p:cNvPr>
          <p:cNvSpPr txBox="1"/>
          <p:nvPr/>
        </p:nvSpPr>
        <p:spPr>
          <a:xfrm>
            <a:off x="1416788" y="1855956"/>
            <a:ext cx="6172200" cy="1815882"/>
          </a:xfrm>
          <a:prstGeom prst="rect">
            <a:avLst/>
          </a:prstGeom>
          <a:noFill/>
        </p:spPr>
        <p:txBody>
          <a:bodyPr wrap="square">
            <a:spAutoFit/>
          </a:bodyPr>
          <a:lstStyle/>
          <a:p>
            <a:pPr algn="l"/>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41</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37</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43</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28</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34</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47</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49</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17</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42</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48</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9018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数组的内积运算</a:t>
            </a:r>
          </a:p>
        </p:txBody>
      </p:sp>
      <p:sp>
        <p:nvSpPr>
          <p:cNvPr id="3" name="Content Placeholder 2"/>
          <p:cNvSpPr>
            <a:spLocks noGrp="1"/>
          </p:cNvSpPr>
          <p:nvPr>
            <p:ph idx="1"/>
          </p:nvPr>
        </p:nvSpPr>
        <p:spPr/>
        <p:txBody>
          <a:bodyPr/>
          <a:lstStyle/>
          <a:p>
            <a:pPr marL="0" indent="0">
              <a:buNone/>
            </a:pPr>
            <a:r>
              <a:rPr lang="en-US" sz="2000"/>
              <a:t>import numpy as np</a:t>
            </a:r>
          </a:p>
          <a:p>
            <a:pPr marL="0" indent="0">
              <a:buNone/>
            </a:pPr>
            <a:endParaRPr lang="en-US" sz="2000"/>
          </a:p>
          <a:p>
            <a:pPr marL="0" indent="0">
              <a:buNone/>
            </a:pPr>
            <a:r>
              <a:rPr lang="en-US" sz="2000"/>
              <a:t>x = np.array((1, 2, 3))</a:t>
            </a:r>
          </a:p>
          <a:p>
            <a:pPr marL="0" indent="0">
              <a:buNone/>
            </a:pPr>
            <a:r>
              <a:rPr lang="en-US" sz="2000"/>
              <a:t>y = np.array((4, 5, 6))</a:t>
            </a:r>
          </a:p>
          <a:p>
            <a:pPr marL="0" indent="0">
              <a:buNone/>
            </a:pPr>
            <a:r>
              <a:rPr lang="en-US" sz="2000"/>
              <a:t>print(np.dot(x, y))         # 输出结果都是32</a:t>
            </a:r>
          </a:p>
          <a:p>
            <a:pPr marL="0" indent="0">
              <a:buNone/>
            </a:pPr>
            <a:r>
              <a:rPr lang="en-US" sz="2000"/>
              <a:t>print(x.dot(y))</a:t>
            </a:r>
          </a:p>
          <a:p>
            <a:pPr marL="0" indent="0">
              <a:buNone/>
            </a:pPr>
            <a:r>
              <a:rPr lang="en-US" sz="2000"/>
              <a:t>print(sum(x*y))</a:t>
            </a:r>
          </a:p>
        </p:txBody>
      </p:sp>
      <p:graphicFrame>
        <p:nvGraphicFramePr>
          <p:cNvPr id="4" name="Object -2147482622"/>
          <p:cNvGraphicFramePr>
            <a:graphicFrameLocks noChangeAspect="1"/>
          </p:cNvGraphicFramePr>
          <p:nvPr>
            <p:extLst>
              <p:ext uri="{D42A27DB-BD31-4B8C-83A1-F6EECF244321}">
                <p14:modId xmlns:p14="http://schemas.microsoft.com/office/powerpoint/2010/main" val="2771135544"/>
              </p:ext>
            </p:extLst>
          </p:nvPr>
        </p:nvGraphicFramePr>
        <p:xfrm>
          <a:off x="8475895" y="1583055"/>
          <a:ext cx="2185035" cy="1093470"/>
        </p:xfrm>
        <a:graphic>
          <a:graphicData uri="http://schemas.openxmlformats.org/presentationml/2006/ole">
            <mc:AlternateContent xmlns:mc="http://schemas.openxmlformats.org/markup-compatibility/2006">
              <mc:Choice xmlns:v="urn:schemas-microsoft-com:vml" Requires="v">
                <p:oleObj r:id="rId2" imgW="862965" imgH="431800" progId="Equation.KSEE3">
                  <p:embed/>
                </p:oleObj>
              </mc:Choice>
              <mc:Fallback>
                <p:oleObj r:id="rId2" imgW="862965" imgH="431800" progId="Equation.KSEE3">
                  <p:embed/>
                  <p:pic>
                    <p:nvPicPr>
                      <p:cNvPr id="0" name="Picture 3075"/>
                      <p:cNvPicPr/>
                      <p:nvPr/>
                    </p:nvPicPr>
                    <p:blipFill>
                      <a:blip r:embed="rId3"/>
                      <a:stretch>
                        <a:fillRect/>
                      </a:stretch>
                    </p:blipFill>
                    <p:spPr>
                      <a:xfrm>
                        <a:off x="8475895" y="1583055"/>
                        <a:ext cx="2185035" cy="1093470"/>
                      </a:xfrm>
                      <a:prstGeom prst="rect">
                        <a:avLst/>
                      </a:prstGeom>
                      <a:noFill/>
                      <a:ln w="38100">
                        <a:solidFill>
                          <a:schemeClr val="accent1"/>
                        </a:solidFill>
                        <a:miter/>
                      </a:ln>
                    </p:spPr>
                  </p:pic>
                </p:oleObj>
              </mc:Fallback>
            </mc:AlternateContent>
          </a:graphicData>
        </a:graphic>
      </p:graphicFrame>
      <p:sp>
        <p:nvSpPr>
          <p:cNvPr id="5" name="灯片编号占位符 4">
            <a:extLst>
              <a:ext uri="{FF2B5EF4-FFF2-40B4-BE49-F238E27FC236}">
                <a16:creationId xmlns:a16="http://schemas.microsoft.com/office/drawing/2014/main" id="{6E017654-6D44-4EB4-8504-2569B9293401}"/>
              </a:ext>
            </a:extLst>
          </p:cNvPr>
          <p:cNvSpPr>
            <a:spLocks noGrp="1"/>
          </p:cNvSpPr>
          <p:nvPr>
            <p:ph type="sldNum" sz="quarter" idx="12"/>
          </p:nvPr>
        </p:nvSpPr>
        <p:spPr/>
        <p:txBody>
          <a:bodyPr/>
          <a:lstStyle/>
          <a:p>
            <a:fld id="{39603FB5-5DE6-44EA-8526-30B6B876200F}" type="slidenum">
              <a:rPr lang="zh-CN" altLang="en-US" smtClean="0"/>
              <a:pPr/>
              <a:t>104</a:t>
            </a:fld>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数组对函数运算的支持</a:t>
            </a:r>
          </a:p>
        </p:txBody>
      </p:sp>
      <p:sp>
        <p:nvSpPr>
          <p:cNvPr id="3" name="Content Placeholder 2"/>
          <p:cNvSpPr>
            <a:spLocks noGrp="1"/>
          </p:cNvSpPr>
          <p:nvPr>
            <p:ph idx="1"/>
          </p:nvPr>
        </p:nvSpPr>
        <p:spPr>
          <a:xfrm>
            <a:off x="404567" y="727547"/>
            <a:ext cx="10515600" cy="5492278"/>
          </a:xfrm>
        </p:spPr>
        <p:txBody>
          <a:bodyPr>
            <a:normAutofit/>
          </a:bodyPr>
          <a:lstStyle/>
          <a:p>
            <a:pPr marL="0" indent="0">
              <a:buNone/>
            </a:pPr>
            <a:r>
              <a:rPr lang="en-US" sz="2000"/>
              <a:t>import numpy as np</a:t>
            </a:r>
          </a:p>
          <a:p>
            <a:pPr marL="0" indent="0">
              <a:buNone/>
            </a:pPr>
            <a:endParaRPr lang="en-US" sz="2000"/>
          </a:p>
          <a:p>
            <a:pPr marL="0" indent="0">
              <a:buNone/>
            </a:pPr>
            <a:r>
              <a:rPr lang="en-US" sz="2000"/>
              <a:t>x = np.arange(0, 100, 10, dtype=np.floating)</a:t>
            </a:r>
          </a:p>
          <a:p>
            <a:pPr marL="0" indent="0">
              <a:buNone/>
            </a:pPr>
            <a:r>
              <a:rPr lang="en-US" sz="2000">
                <a:solidFill>
                  <a:srgbClr val="00B0F0"/>
                </a:solidFill>
              </a:rPr>
              <a:t>array([ 0., 10., 20., 30., 40., 50., 60., 70., 80., 90.])</a:t>
            </a:r>
          </a:p>
          <a:p>
            <a:pPr marL="0" indent="0">
              <a:buNone/>
            </a:pPr>
            <a:r>
              <a:rPr lang="en-US" sz="2000"/>
              <a:t>print(np.sin(x))                # 一维数组中所有元素求正弦值</a:t>
            </a:r>
          </a:p>
          <a:p>
            <a:pPr marL="0" indent="0">
              <a:buNone/>
            </a:pPr>
            <a:r>
              <a:rPr lang="en-US" sz="2000">
                <a:solidFill>
                  <a:srgbClr val="00B0F0"/>
                </a:solidFill>
              </a:rPr>
              <a:t>[ 0.         -0.54402111  0.91294525 -0.98803162  0.74511316 -0.26237485</a:t>
            </a:r>
          </a:p>
          <a:p>
            <a:pPr marL="0" indent="0">
              <a:buNone/>
            </a:pPr>
            <a:r>
              <a:rPr lang="en-US" sz="2000">
                <a:solidFill>
                  <a:srgbClr val="00B0F0"/>
                </a:solidFill>
              </a:rPr>
              <a:t> -0.30481062  0.77389068 -0.99388865  0.89399666]</a:t>
            </a:r>
          </a:p>
          <a:p>
            <a:pPr marL="0" indent="0">
              <a:buNone/>
            </a:pPr>
            <a:r>
              <a:rPr lang="en-US" sz="2000"/>
              <a:t>x = np.array(([1, 2, 3], [4, 5, 6], [7, 8, 9]))</a:t>
            </a:r>
          </a:p>
          <a:p>
            <a:pPr marL="0" indent="0">
              <a:buNone/>
            </a:pPr>
            <a:r>
              <a:rPr lang="en-US" sz="2000">
                <a:solidFill>
                  <a:srgbClr val="00B0F0"/>
                </a:solidFill>
              </a:rPr>
              <a:t>array([[1, 2, 3],</a:t>
            </a:r>
          </a:p>
          <a:p>
            <a:pPr marL="0" indent="0">
              <a:buNone/>
            </a:pPr>
            <a:r>
              <a:rPr lang="en-US" sz="2000">
                <a:solidFill>
                  <a:srgbClr val="00B0F0"/>
                </a:solidFill>
              </a:rPr>
              <a:t>       [4, 5, 6],</a:t>
            </a:r>
          </a:p>
          <a:p>
            <a:pPr marL="0" indent="0">
              <a:buNone/>
            </a:pPr>
            <a:r>
              <a:rPr lang="en-US" sz="2000">
                <a:solidFill>
                  <a:srgbClr val="00B0F0"/>
                </a:solidFill>
              </a:rPr>
              <a:t>       [7, 8, 9]])</a:t>
            </a:r>
          </a:p>
          <a:p>
            <a:pPr marL="0" indent="0">
              <a:buNone/>
            </a:pPr>
            <a:r>
              <a:rPr lang="en-US" sz="2000"/>
              <a:t>print(np.ceil(x/2))             # 向上取整</a:t>
            </a:r>
          </a:p>
          <a:p>
            <a:pPr marL="0" indent="0">
              <a:buNone/>
            </a:pPr>
            <a:r>
              <a:rPr lang="en-US" sz="2000">
                <a:solidFill>
                  <a:srgbClr val="00B0F0"/>
                </a:solidFill>
              </a:rPr>
              <a:t>[[1. 1. 2.]</a:t>
            </a:r>
          </a:p>
          <a:p>
            <a:pPr marL="0" indent="0">
              <a:buNone/>
            </a:pPr>
            <a:r>
              <a:rPr lang="en-US" sz="2000">
                <a:solidFill>
                  <a:srgbClr val="00B0F0"/>
                </a:solidFill>
              </a:rPr>
              <a:t> [2. 3. 3.]</a:t>
            </a:r>
          </a:p>
          <a:p>
            <a:pPr marL="0" indent="0">
              <a:buNone/>
            </a:pPr>
            <a:r>
              <a:rPr lang="en-US" sz="2000">
                <a:solidFill>
                  <a:srgbClr val="00B0F0"/>
                </a:solidFill>
              </a:rPr>
              <a:t> [4. 4. 5.]]</a:t>
            </a:r>
          </a:p>
        </p:txBody>
      </p:sp>
      <p:sp>
        <p:nvSpPr>
          <p:cNvPr id="4" name="灯片编号占位符 3">
            <a:extLst>
              <a:ext uri="{FF2B5EF4-FFF2-40B4-BE49-F238E27FC236}">
                <a16:creationId xmlns:a16="http://schemas.microsoft.com/office/drawing/2014/main" id="{2263B09E-93A9-44CA-A90A-F624A0775A6F}"/>
              </a:ext>
            </a:extLst>
          </p:cNvPr>
          <p:cNvSpPr>
            <a:spLocks noGrp="1"/>
          </p:cNvSpPr>
          <p:nvPr>
            <p:ph type="sldNum" sz="quarter" idx="12"/>
          </p:nvPr>
        </p:nvSpPr>
        <p:spPr/>
        <p:txBody>
          <a:bodyPr/>
          <a:lstStyle/>
          <a:p>
            <a:fld id="{39603FB5-5DE6-44EA-8526-30B6B876200F}" type="slidenum">
              <a:rPr lang="zh-CN" altLang="en-US" smtClean="0"/>
              <a:pPr/>
              <a:t>105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数组布尔运算</a:t>
            </a:r>
          </a:p>
        </p:txBody>
      </p:sp>
      <p:sp>
        <p:nvSpPr>
          <p:cNvPr id="3" name="Content Placeholder 2"/>
          <p:cNvSpPr>
            <a:spLocks noGrp="1"/>
          </p:cNvSpPr>
          <p:nvPr>
            <p:ph idx="1"/>
          </p:nvPr>
        </p:nvSpPr>
        <p:spPr>
          <a:xfrm>
            <a:off x="466725" y="759460"/>
            <a:ext cx="10515600" cy="5157470"/>
          </a:xfrm>
        </p:spPr>
        <p:txBody>
          <a:bodyPr>
            <a:noAutofit/>
          </a:bodyPr>
          <a:lstStyle/>
          <a:p>
            <a:pPr marL="0" indent="0">
              <a:spcBef>
                <a:spcPts val="0"/>
              </a:spcBef>
              <a:buNone/>
            </a:pPr>
            <a:r>
              <a:rPr lang="en-US"/>
              <a:t>&gt;&gt;&gt; import numpy as np</a:t>
            </a:r>
          </a:p>
          <a:p>
            <a:pPr marL="0" indent="0">
              <a:spcBef>
                <a:spcPts val="0"/>
              </a:spcBef>
              <a:buNone/>
            </a:pPr>
            <a:r>
              <a:rPr lang="en-US"/>
              <a:t>&gt;&gt;&gt; x = np.random.rand(10)  # 包含10个随机数的数组</a:t>
            </a:r>
          </a:p>
          <a:p>
            <a:pPr marL="0" indent="0">
              <a:spcBef>
                <a:spcPts val="0"/>
              </a:spcBef>
              <a:buNone/>
            </a:pPr>
            <a:r>
              <a:rPr lang="en-US"/>
              <a:t>&gt;&gt;&gt; x</a:t>
            </a:r>
          </a:p>
          <a:p>
            <a:pPr marL="0" indent="0">
              <a:spcBef>
                <a:spcPts val="0"/>
              </a:spcBef>
              <a:buNone/>
            </a:pPr>
            <a:r>
              <a:rPr lang="en-US">
                <a:solidFill>
                  <a:srgbClr val="00B0F0"/>
                </a:solidFill>
              </a:rPr>
              <a:t>array([0.56707504, 0.07527513, 0.0149213, 0.49157657, 0.75404095,0.40330683, 0.90158037, 0.36465894, 0.37620859, 0.62250594])</a:t>
            </a:r>
          </a:p>
          <a:p>
            <a:pPr marL="0" indent="0">
              <a:spcBef>
                <a:spcPts val="0"/>
              </a:spcBef>
              <a:buNone/>
            </a:pPr>
            <a:r>
              <a:rPr lang="en-US"/>
              <a:t>&gt;&gt;&gt; x &gt; 0.5    #</a:t>
            </a:r>
            <a:r>
              <a:rPr lang="zh-CN" altLang="en-US">
                <a:latin typeface="微软雅黑" panose="020B0503020204020204" pitchFamily="34" charset="-122"/>
                <a:ea typeface="微软雅黑" panose="020B0503020204020204" pitchFamily="34" charset="-122"/>
              </a:rPr>
              <a:t>返回一个布尔数组，</a:t>
            </a:r>
            <a:r>
              <a:rPr lang="en-US" altLang="zh-CN">
                <a:latin typeface="微软雅黑" panose="020B0503020204020204" pitchFamily="34" charset="-122"/>
                <a:ea typeface="微软雅黑" panose="020B0503020204020204" pitchFamily="34" charset="-122"/>
              </a:rPr>
              <a:t>比较数组中每个元素值是否大于0.5</a:t>
            </a:r>
            <a:endParaRPr lang="en-US">
              <a:latin typeface="微软雅黑" panose="020B0503020204020204" pitchFamily="34" charset="-122"/>
              <a:ea typeface="微软雅黑" panose="020B0503020204020204" pitchFamily="34" charset="-122"/>
            </a:endParaRPr>
          </a:p>
          <a:p>
            <a:pPr marL="0" indent="0">
              <a:spcBef>
                <a:spcPts val="0"/>
              </a:spcBef>
              <a:buNone/>
            </a:pPr>
            <a:r>
              <a:rPr lang="en-US">
                <a:solidFill>
                  <a:srgbClr val="00B0F0"/>
                </a:solidFill>
              </a:rPr>
              <a:t>array([ True, False, False, False,  True, False,  True, False, False,  True], dtype=bool)</a:t>
            </a:r>
            <a:endParaRPr lang="en-US"/>
          </a:p>
        </p:txBody>
      </p:sp>
      <p:sp>
        <p:nvSpPr>
          <p:cNvPr id="4" name="灯片编号占位符 3">
            <a:extLst>
              <a:ext uri="{FF2B5EF4-FFF2-40B4-BE49-F238E27FC236}">
                <a16:creationId xmlns:a16="http://schemas.microsoft.com/office/drawing/2014/main" id="{2C05B21C-3BE0-4771-AD01-7C36EBE28288}"/>
              </a:ext>
            </a:extLst>
          </p:cNvPr>
          <p:cNvSpPr>
            <a:spLocks noGrp="1"/>
          </p:cNvSpPr>
          <p:nvPr>
            <p:ph type="sldNum" sz="quarter" idx="12"/>
          </p:nvPr>
        </p:nvSpPr>
        <p:spPr/>
        <p:txBody>
          <a:bodyPr/>
          <a:lstStyle/>
          <a:p>
            <a:fld id="{39603FB5-5DE6-44EA-8526-30B6B876200F}" type="slidenum">
              <a:rPr lang="zh-CN" altLang="en-US" smtClean="0"/>
              <a:pPr/>
              <a:t>106</a:t>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数组布尔运算</a:t>
            </a:r>
          </a:p>
        </p:txBody>
      </p:sp>
      <p:sp>
        <p:nvSpPr>
          <p:cNvPr id="3" name="Content Placeholder 2"/>
          <p:cNvSpPr>
            <a:spLocks noGrp="1"/>
          </p:cNvSpPr>
          <p:nvPr>
            <p:ph idx="1"/>
          </p:nvPr>
        </p:nvSpPr>
        <p:spPr>
          <a:xfrm>
            <a:off x="466725" y="759460"/>
            <a:ext cx="10515600" cy="5157470"/>
          </a:xfrm>
        </p:spPr>
        <p:txBody>
          <a:bodyPr>
            <a:noAutofit/>
          </a:bodyPr>
          <a:lstStyle/>
          <a:p>
            <a:pPr marL="0" indent="0">
              <a:spcBef>
                <a:spcPts val="0"/>
              </a:spcBef>
              <a:buNone/>
            </a:pPr>
            <a:r>
              <a:rPr lang="en-US"/>
              <a:t>&gt;&gt;&gt; import numpy as np</a:t>
            </a:r>
          </a:p>
          <a:p>
            <a:pPr marL="0" indent="0">
              <a:spcBef>
                <a:spcPts val="0"/>
              </a:spcBef>
              <a:buNone/>
            </a:pPr>
            <a:r>
              <a:rPr lang="en-US"/>
              <a:t>&gt;&gt;&gt; x = np.random.rand(10)  # 包含10个随机数的数组</a:t>
            </a:r>
          </a:p>
          <a:p>
            <a:pPr marL="0" indent="0">
              <a:spcBef>
                <a:spcPts val="0"/>
              </a:spcBef>
              <a:buNone/>
            </a:pPr>
            <a:r>
              <a:rPr lang="en-US"/>
              <a:t>&gt;&gt;&gt; x</a:t>
            </a:r>
          </a:p>
          <a:p>
            <a:pPr marL="0" indent="0">
              <a:spcBef>
                <a:spcPts val="0"/>
              </a:spcBef>
              <a:buNone/>
            </a:pPr>
            <a:r>
              <a:rPr lang="en-US">
                <a:solidFill>
                  <a:srgbClr val="00B0F0"/>
                </a:solidFill>
              </a:rPr>
              <a:t>array([</a:t>
            </a:r>
            <a:r>
              <a:rPr lang="en-US">
                <a:solidFill>
                  <a:srgbClr val="FF0000"/>
                </a:solidFill>
              </a:rPr>
              <a:t>0.56707504</a:t>
            </a:r>
            <a:r>
              <a:rPr lang="en-US">
                <a:solidFill>
                  <a:srgbClr val="00B0F0"/>
                </a:solidFill>
              </a:rPr>
              <a:t>, 0.07527513, 0.0149213, 0.49157657, </a:t>
            </a:r>
            <a:r>
              <a:rPr lang="en-US">
                <a:solidFill>
                  <a:srgbClr val="FF0000"/>
                </a:solidFill>
              </a:rPr>
              <a:t>0.75404095</a:t>
            </a:r>
            <a:r>
              <a:rPr lang="en-US">
                <a:solidFill>
                  <a:srgbClr val="00B0F0"/>
                </a:solidFill>
              </a:rPr>
              <a:t>,0.40330683, </a:t>
            </a:r>
            <a:r>
              <a:rPr lang="en-US">
                <a:solidFill>
                  <a:srgbClr val="FF0000"/>
                </a:solidFill>
              </a:rPr>
              <a:t>0.90158037</a:t>
            </a:r>
            <a:r>
              <a:rPr lang="en-US">
                <a:solidFill>
                  <a:srgbClr val="00B0F0"/>
                </a:solidFill>
              </a:rPr>
              <a:t>, 0.36465894, 0.37620859, </a:t>
            </a:r>
            <a:r>
              <a:rPr lang="en-US">
                <a:solidFill>
                  <a:srgbClr val="FF0000"/>
                </a:solidFill>
              </a:rPr>
              <a:t>0.62250594</a:t>
            </a:r>
            <a:r>
              <a:rPr lang="en-US">
                <a:solidFill>
                  <a:srgbClr val="00B0F0"/>
                </a:solidFill>
              </a:rPr>
              <a:t>])</a:t>
            </a:r>
          </a:p>
          <a:p>
            <a:pPr marL="0" indent="0">
              <a:spcBef>
                <a:spcPts val="0"/>
              </a:spcBef>
              <a:buNone/>
            </a:pPr>
            <a:r>
              <a:rPr lang="en-US"/>
              <a:t>&gt;&gt;&gt; x &gt; 0.5                   # 比较数组中每个元素值是否大于0.5</a:t>
            </a:r>
          </a:p>
          <a:p>
            <a:pPr marL="0" indent="0">
              <a:spcBef>
                <a:spcPts val="0"/>
              </a:spcBef>
              <a:buNone/>
            </a:pPr>
            <a:r>
              <a:rPr lang="en-US">
                <a:solidFill>
                  <a:srgbClr val="00B0F0"/>
                </a:solidFill>
              </a:rPr>
              <a:t>array([ True, False, False, False,  True, False,  True, False, False,  True], dtype=bool)</a:t>
            </a:r>
            <a:endParaRPr lang="en-US"/>
          </a:p>
          <a:p>
            <a:pPr marL="0" indent="0">
              <a:spcBef>
                <a:spcPts val="0"/>
              </a:spcBef>
              <a:buNone/>
            </a:pPr>
            <a:r>
              <a:rPr lang="en-US"/>
              <a:t>&gt;&gt;&gt; x[x&gt;0.5]                  # </a:t>
            </a:r>
            <a:r>
              <a:rPr lang="en-US">
                <a:solidFill>
                  <a:srgbClr val="FF0000"/>
                </a:solidFill>
              </a:rPr>
              <a:t>获取数组中大于0.5的元素</a:t>
            </a:r>
          </a:p>
          <a:p>
            <a:pPr marL="0" indent="0">
              <a:spcBef>
                <a:spcPts val="0"/>
              </a:spcBef>
              <a:buNone/>
            </a:pPr>
            <a:r>
              <a:rPr lang="en-US">
                <a:solidFill>
                  <a:srgbClr val="00B0F0"/>
                </a:solidFill>
              </a:rPr>
              <a:t>array([ 0.56707504,  0.75404095,  0.90158037,  0.62250594])</a:t>
            </a:r>
            <a:endParaRPr lang="en-US"/>
          </a:p>
        </p:txBody>
      </p:sp>
      <p:sp>
        <p:nvSpPr>
          <p:cNvPr id="4" name="灯片编号占位符 3">
            <a:extLst>
              <a:ext uri="{FF2B5EF4-FFF2-40B4-BE49-F238E27FC236}">
                <a16:creationId xmlns:a16="http://schemas.microsoft.com/office/drawing/2014/main" id="{2C05B21C-3BE0-4771-AD01-7C36EBE28288}"/>
              </a:ext>
            </a:extLst>
          </p:cNvPr>
          <p:cNvSpPr>
            <a:spLocks noGrp="1"/>
          </p:cNvSpPr>
          <p:nvPr>
            <p:ph type="sldNum" sz="quarter" idx="12"/>
          </p:nvPr>
        </p:nvSpPr>
        <p:spPr/>
        <p:txBody>
          <a:bodyPr/>
          <a:lstStyle/>
          <a:p>
            <a:fld id="{39603FB5-5DE6-44EA-8526-30B6B876200F}" type="slidenum">
              <a:rPr lang="zh-CN" altLang="en-US" smtClean="0"/>
              <a:pPr/>
              <a:t>107</a:t>
            </a:fld>
            <a:endParaRPr lang="zh-CN" altLang="en-US"/>
          </a:p>
        </p:txBody>
      </p:sp>
    </p:spTree>
    <p:extLst>
      <p:ext uri="{BB962C8B-B14F-4D97-AF65-F5344CB8AC3E}">
        <p14:creationId xmlns:p14="http://schemas.microsoft.com/office/powerpoint/2010/main" val="131280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数组布尔运算</a:t>
            </a:r>
            <a:endParaRPr lang="en-US"/>
          </a:p>
        </p:txBody>
      </p:sp>
      <p:sp>
        <p:nvSpPr>
          <p:cNvPr id="3" name="Content Placeholder 2"/>
          <p:cNvSpPr>
            <a:spLocks noGrp="1"/>
          </p:cNvSpPr>
          <p:nvPr>
            <p:ph idx="1"/>
          </p:nvPr>
        </p:nvSpPr>
        <p:spPr>
          <a:xfrm>
            <a:off x="609600" y="902652"/>
            <a:ext cx="10515600" cy="5052695"/>
          </a:xfrm>
        </p:spPr>
        <p:txBody>
          <a:bodyPr>
            <a:normAutofit fontScale="95000"/>
          </a:bodyPr>
          <a:lstStyle/>
          <a:p>
            <a:pPr marL="0" indent="0">
              <a:spcBef>
                <a:spcPts val="0"/>
              </a:spcBef>
              <a:buNone/>
            </a:pPr>
            <a:r>
              <a:rPr lang="en-US"/>
              <a:t>&gt;&gt;&gt; a = np.array([1, 2, 3])</a:t>
            </a:r>
          </a:p>
          <a:p>
            <a:pPr marL="0" indent="0">
              <a:spcBef>
                <a:spcPts val="0"/>
              </a:spcBef>
              <a:buNone/>
            </a:pPr>
            <a:r>
              <a:rPr lang="en-US"/>
              <a:t>&gt;&gt;&gt; b = np.array([3, 2, 1])</a:t>
            </a:r>
          </a:p>
          <a:p>
            <a:pPr marL="0" indent="0">
              <a:spcBef>
                <a:spcPts val="0"/>
              </a:spcBef>
              <a:buNone/>
            </a:pPr>
            <a:r>
              <a:rPr lang="en-US"/>
              <a:t>&gt;&gt;&gt; a &gt; b                     # 两个数组中对应位置上的元素比较</a:t>
            </a:r>
          </a:p>
          <a:p>
            <a:pPr marL="0" indent="0">
              <a:spcBef>
                <a:spcPts val="0"/>
              </a:spcBef>
              <a:buNone/>
            </a:pPr>
            <a:r>
              <a:rPr lang="en-US">
                <a:solidFill>
                  <a:srgbClr val="00B0F0"/>
                </a:solidFill>
              </a:rPr>
              <a:t>array([False, False,  True], dtype=bool)</a:t>
            </a:r>
          </a:p>
          <a:p>
            <a:pPr marL="0" indent="0">
              <a:spcBef>
                <a:spcPts val="0"/>
              </a:spcBef>
              <a:buNone/>
            </a:pPr>
            <a:r>
              <a:rPr lang="en-US"/>
              <a:t>&gt;&gt;&gt; a[a&gt;b]                    # 数组a中大于b数组对应位置上元素的值</a:t>
            </a:r>
          </a:p>
          <a:p>
            <a:pPr marL="0" indent="0">
              <a:spcBef>
                <a:spcPts val="0"/>
              </a:spcBef>
              <a:buNone/>
            </a:pPr>
            <a:r>
              <a:rPr lang="en-US">
                <a:solidFill>
                  <a:srgbClr val="00B0F0"/>
                </a:solidFill>
              </a:rPr>
              <a:t>array([3])</a:t>
            </a:r>
          </a:p>
          <a:p>
            <a:pPr marL="0" indent="0">
              <a:spcBef>
                <a:spcPts val="0"/>
              </a:spcBef>
              <a:buNone/>
            </a:pPr>
            <a:endParaRPr lang="en-US">
              <a:solidFill>
                <a:srgbClr val="00B0F0"/>
              </a:solidFill>
            </a:endParaRPr>
          </a:p>
          <a:p>
            <a:pPr marL="0" indent="0">
              <a:spcBef>
                <a:spcPts val="0"/>
              </a:spcBef>
              <a:buNone/>
            </a:pPr>
            <a:r>
              <a:rPr lang="en-US">
                <a:solidFill>
                  <a:srgbClr val="00B0F0"/>
                </a:solidFill>
              </a:rPr>
              <a:t> </a:t>
            </a:r>
            <a:r>
              <a:rPr lang="en-US"/>
              <a:t>b[b&lt;4]</a:t>
            </a:r>
          </a:p>
          <a:p>
            <a:pPr marL="0" indent="0">
              <a:spcBef>
                <a:spcPts val="0"/>
              </a:spcBef>
              <a:buNone/>
            </a:pPr>
            <a:endParaRPr lang="en-US"/>
          </a:p>
        </p:txBody>
      </p:sp>
      <p:sp>
        <p:nvSpPr>
          <p:cNvPr id="4" name="灯片编号占位符 3">
            <a:extLst>
              <a:ext uri="{FF2B5EF4-FFF2-40B4-BE49-F238E27FC236}">
                <a16:creationId xmlns:a16="http://schemas.microsoft.com/office/drawing/2014/main" id="{DBDB94B9-4EAA-4909-8DEB-B29995B0DD5E}"/>
              </a:ext>
            </a:extLst>
          </p:cNvPr>
          <p:cNvSpPr>
            <a:spLocks noGrp="1"/>
          </p:cNvSpPr>
          <p:nvPr>
            <p:ph type="sldNum" sz="quarter" idx="12"/>
          </p:nvPr>
        </p:nvSpPr>
        <p:spPr/>
        <p:txBody>
          <a:bodyPr/>
          <a:lstStyle/>
          <a:p>
            <a:fld id="{39603FB5-5DE6-44EA-8526-30B6B876200F}" type="slidenum">
              <a:rPr lang="zh-CN" altLang="en-US" smtClean="0"/>
              <a:pPr/>
              <a:t>108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数组布尔运算</a:t>
            </a:r>
            <a:endParaRPr lang="en-US"/>
          </a:p>
        </p:txBody>
      </p:sp>
      <p:sp>
        <p:nvSpPr>
          <p:cNvPr id="3" name="Content Placeholder 2"/>
          <p:cNvSpPr>
            <a:spLocks noGrp="1"/>
          </p:cNvSpPr>
          <p:nvPr>
            <p:ph idx="1"/>
          </p:nvPr>
        </p:nvSpPr>
        <p:spPr>
          <a:xfrm>
            <a:off x="609600" y="902652"/>
            <a:ext cx="10515600" cy="5052695"/>
          </a:xfrm>
        </p:spPr>
        <p:txBody>
          <a:bodyPr>
            <a:normAutofit fontScale="95000"/>
          </a:bodyPr>
          <a:lstStyle/>
          <a:p>
            <a:pPr marL="0" indent="0">
              <a:spcBef>
                <a:spcPts val="0"/>
              </a:spcBef>
              <a:buNone/>
            </a:pPr>
            <a:r>
              <a:rPr lang="en-US"/>
              <a:t>&gt;&gt;&gt; a = np.array([1, 2, 3])</a:t>
            </a:r>
          </a:p>
          <a:p>
            <a:pPr marL="0" indent="0">
              <a:spcBef>
                <a:spcPts val="0"/>
              </a:spcBef>
              <a:buNone/>
            </a:pPr>
            <a:r>
              <a:rPr lang="en-US"/>
              <a:t>&gt;&gt;&gt; b = np.array([3, 2, 1])</a:t>
            </a:r>
          </a:p>
          <a:p>
            <a:pPr marL="0" indent="0">
              <a:spcBef>
                <a:spcPts val="0"/>
              </a:spcBef>
              <a:buNone/>
            </a:pPr>
            <a:r>
              <a:rPr lang="en-US"/>
              <a:t>&gt;&gt;&gt; a &gt; b                     # 两个数组中对应位置上的元素比较</a:t>
            </a:r>
          </a:p>
          <a:p>
            <a:pPr marL="0" indent="0">
              <a:spcBef>
                <a:spcPts val="0"/>
              </a:spcBef>
              <a:buNone/>
            </a:pPr>
            <a:r>
              <a:rPr lang="en-US">
                <a:solidFill>
                  <a:srgbClr val="00B0F0"/>
                </a:solidFill>
              </a:rPr>
              <a:t>array([False, False,  True], dtype=bool)</a:t>
            </a:r>
          </a:p>
          <a:p>
            <a:pPr marL="0" indent="0">
              <a:spcBef>
                <a:spcPts val="0"/>
              </a:spcBef>
              <a:buNone/>
            </a:pPr>
            <a:r>
              <a:rPr lang="en-US"/>
              <a:t>&gt;&gt;&gt; a[a&gt;b]                    # 数组a中大于b数组对应位置上元素的值</a:t>
            </a:r>
          </a:p>
          <a:p>
            <a:pPr marL="0" indent="0">
              <a:spcBef>
                <a:spcPts val="0"/>
              </a:spcBef>
              <a:buNone/>
            </a:pPr>
            <a:r>
              <a:rPr lang="en-US">
                <a:solidFill>
                  <a:srgbClr val="00B0F0"/>
                </a:solidFill>
              </a:rPr>
              <a:t>array([3])</a:t>
            </a:r>
            <a:endParaRPr lang="en-US"/>
          </a:p>
          <a:p>
            <a:pPr marL="0" indent="0">
              <a:spcBef>
                <a:spcPts val="0"/>
              </a:spcBef>
              <a:buNone/>
            </a:pPr>
            <a:r>
              <a:rPr lang="en-US"/>
              <a:t>&gt;&gt;&gt; a == b</a:t>
            </a:r>
          </a:p>
          <a:p>
            <a:pPr marL="0" indent="0">
              <a:spcBef>
                <a:spcPts val="0"/>
              </a:spcBef>
              <a:buNone/>
            </a:pPr>
            <a:r>
              <a:rPr lang="en-US">
                <a:solidFill>
                  <a:srgbClr val="00B0F0"/>
                </a:solidFill>
              </a:rPr>
              <a:t>array([False,  True, False], dtype=bool)</a:t>
            </a:r>
            <a:endParaRPr lang="en-US"/>
          </a:p>
          <a:p>
            <a:pPr marL="0" indent="0">
              <a:spcBef>
                <a:spcPts val="0"/>
              </a:spcBef>
              <a:buNone/>
            </a:pPr>
            <a:r>
              <a:rPr lang="en-US"/>
              <a:t>&gt;&gt;&gt; a[a==b]</a:t>
            </a:r>
          </a:p>
          <a:p>
            <a:pPr marL="0" indent="0">
              <a:spcBef>
                <a:spcPts val="0"/>
              </a:spcBef>
              <a:buNone/>
            </a:pPr>
            <a:r>
              <a:rPr lang="en-US">
                <a:solidFill>
                  <a:srgbClr val="00B0F0"/>
                </a:solidFill>
              </a:rPr>
              <a:t>array([2])</a:t>
            </a:r>
            <a:endParaRPr lang="en-US"/>
          </a:p>
        </p:txBody>
      </p:sp>
      <p:sp>
        <p:nvSpPr>
          <p:cNvPr id="4" name="灯片编号占位符 3">
            <a:extLst>
              <a:ext uri="{FF2B5EF4-FFF2-40B4-BE49-F238E27FC236}">
                <a16:creationId xmlns:a16="http://schemas.microsoft.com/office/drawing/2014/main" id="{DBDB94B9-4EAA-4909-8DEB-B29995B0DD5E}"/>
              </a:ext>
            </a:extLst>
          </p:cNvPr>
          <p:cNvSpPr>
            <a:spLocks noGrp="1"/>
          </p:cNvSpPr>
          <p:nvPr>
            <p:ph type="sldNum" sz="quarter" idx="12"/>
          </p:nvPr>
        </p:nvSpPr>
        <p:spPr/>
        <p:txBody>
          <a:bodyPr/>
          <a:lstStyle/>
          <a:p>
            <a:fld id="{39603FB5-5DE6-44EA-8526-30B6B876200F}" type="slidenum">
              <a:rPr lang="zh-CN" altLang="en-US" smtClean="0"/>
              <a:pPr/>
              <a:t>109</a:t>
            </a:fld>
            <a:endParaRPr lang="zh-CN" altLang="en-US"/>
          </a:p>
        </p:txBody>
      </p:sp>
    </p:spTree>
    <p:extLst>
      <p:ext uri="{BB962C8B-B14F-4D97-AF65-F5344CB8AC3E}">
        <p14:creationId xmlns:p14="http://schemas.microsoft.com/office/powerpoint/2010/main" val="316361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6F3B2-4F1B-4386-8E27-F7126402CEEC}"/>
              </a:ext>
            </a:extLst>
          </p:cNvPr>
          <p:cNvSpPr>
            <a:spLocks noGrp="1"/>
          </p:cNvSpPr>
          <p:nvPr>
            <p:ph type="title"/>
          </p:nvPr>
        </p:nvSpPr>
        <p:spPr/>
        <p:txBody>
          <a:bodyPr/>
          <a:lstStyle/>
          <a:p>
            <a:r>
              <a:rPr lang="en-US" altLang="zh-CN"/>
              <a:t>Numpy</a:t>
            </a:r>
            <a:r>
              <a:rPr lang="zh-CN" altLang="en-US"/>
              <a:t>简介</a:t>
            </a:r>
          </a:p>
        </p:txBody>
      </p:sp>
      <p:sp>
        <p:nvSpPr>
          <p:cNvPr id="3" name="内容占位符 2">
            <a:extLst>
              <a:ext uri="{FF2B5EF4-FFF2-40B4-BE49-F238E27FC236}">
                <a16:creationId xmlns:a16="http://schemas.microsoft.com/office/drawing/2014/main" id="{604E8A12-3598-4A0F-9125-F64B9D6824C3}"/>
              </a:ext>
            </a:extLst>
          </p:cNvPr>
          <p:cNvSpPr>
            <a:spLocks noGrp="1"/>
          </p:cNvSpPr>
          <p:nvPr>
            <p:ph idx="1"/>
          </p:nvPr>
        </p:nvSpPr>
        <p:spPr/>
        <p:txBody>
          <a:bodyPr/>
          <a:lstStyle/>
          <a:p>
            <a:r>
              <a:rPr lang="en-US" altLang="zh-CN"/>
              <a:t>NumPy</a:t>
            </a:r>
            <a:r>
              <a:rPr lang="zh-CN" altLang="en-US"/>
              <a:t>是使用</a:t>
            </a:r>
            <a:r>
              <a:rPr lang="en-US" altLang="zh-CN"/>
              <a:t>Python</a:t>
            </a:r>
            <a:r>
              <a:rPr lang="zh-CN" altLang="en-US"/>
              <a:t>进行科学计算、数据分析的基础软件包。它包括：</a:t>
            </a:r>
          </a:p>
          <a:p>
            <a:endParaRPr lang="zh-CN" altLang="en-US"/>
          </a:p>
          <a:p>
            <a:pPr lvl="1"/>
            <a:r>
              <a:rPr lang="zh-CN" altLang="en-US"/>
              <a:t>功能强大的</a:t>
            </a:r>
            <a:r>
              <a:rPr lang="en-US" altLang="zh-CN"/>
              <a:t>N</a:t>
            </a:r>
            <a:r>
              <a:rPr lang="zh-CN" altLang="en-US"/>
              <a:t>维数组对象。</a:t>
            </a:r>
          </a:p>
          <a:p>
            <a:pPr lvl="1"/>
            <a:r>
              <a:rPr lang="zh-CN" altLang="en-US"/>
              <a:t>精密的有广播</a:t>
            </a:r>
            <a:r>
              <a:rPr lang="en-US" altLang="zh-CN"/>
              <a:t>(broadcasting)</a:t>
            </a:r>
            <a:r>
              <a:rPr lang="zh-CN" altLang="en-US"/>
              <a:t>功能的函数。</a:t>
            </a:r>
          </a:p>
          <a:p>
            <a:pPr lvl="1"/>
            <a:r>
              <a:rPr lang="zh-CN" altLang="en-US"/>
              <a:t>强大的线性代数、随机数功能和统计分析功能</a:t>
            </a:r>
            <a:endParaRPr lang="en-US" altLang="zh-CN"/>
          </a:p>
          <a:p>
            <a:pPr lvl="1"/>
            <a:r>
              <a:rPr lang="zh-CN" altLang="en-US"/>
              <a:t>便捷地支持算术运算的能力。</a:t>
            </a:r>
          </a:p>
        </p:txBody>
      </p:sp>
      <p:sp>
        <p:nvSpPr>
          <p:cNvPr id="4" name="灯片编号占位符 3">
            <a:extLst>
              <a:ext uri="{FF2B5EF4-FFF2-40B4-BE49-F238E27FC236}">
                <a16:creationId xmlns:a16="http://schemas.microsoft.com/office/drawing/2014/main" id="{7D0F77E7-352D-47ED-8739-AF7090C54994}"/>
              </a:ext>
            </a:extLst>
          </p:cNvPr>
          <p:cNvSpPr>
            <a:spLocks noGrp="1"/>
          </p:cNvSpPr>
          <p:nvPr>
            <p:ph type="sldNum" sz="quarter" idx="12"/>
          </p:nvPr>
        </p:nvSpPr>
        <p:spPr/>
        <p:txBody>
          <a:bodyPr/>
          <a:lstStyle/>
          <a:p>
            <a:fld id="{39603FB5-5DE6-44EA-8526-30B6B876200F}" type="slidenum">
              <a:rPr lang="zh-CN" altLang="en-US" smtClean="0"/>
              <a:pPr/>
              <a:t>11</a:t>
            </a:fld>
            <a:endParaRPr lang="zh-CN" altLang="en-US"/>
          </a:p>
        </p:txBody>
      </p:sp>
      <p:pic>
        <p:nvPicPr>
          <p:cNvPr id="1026" name="Picture 2">
            <a:extLst>
              <a:ext uri="{FF2B5EF4-FFF2-40B4-BE49-F238E27FC236}">
                <a16:creationId xmlns:a16="http://schemas.microsoft.com/office/drawing/2014/main" id="{32B37F4F-0994-44A2-9DDF-EA55A5FCB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351" y="1509231"/>
            <a:ext cx="4529957"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30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数组布尔运算</a:t>
            </a:r>
            <a:endParaRPr lang="en-US"/>
          </a:p>
        </p:txBody>
      </p:sp>
      <p:sp>
        <p:nvSpPr>
          <p:cNvPr id="3" name="Content Placeholder 2"/>
          <p:cNvSpPr>
            <a:spLocks noGrp="1"/>
          </p:cNvSpPr>
          <p:nvPr>
            <p:ph idx="1"/>
          </p:nvPr>
        </p:nvSpPr>
        <p:spPr>
          <a:xfrm>
            <a:off x="609600" y="902652"/>
            <a:ext cx="10515600" cy="5052695"/>
          </a:xfrm>
        </p:spPr>
        <p:txBody>
          <a:bodyPr>
            <a:normAutofit fontScale="95000"/>
          </a:bodyPr>
          <a:lstStyle/>
          <a:p>
            <a:pPr marL="0" indent="0">
              <a:spcBef>
                <a:spcPts val="0"/>
              </a:spcBef>
              <a:buNone/>
            </a:pPr>
            <a:r>
              <a:rPr lang="en-US"/>
              <a:t>&gt;&gt;&gt; x = np.arange(1, 10)</a:t>
            </a:r>
          </a:p>
          <a:p>
            <a:pPr marL="0" indent="0">
              <a:spcBef>
                <a:spcPts val="0"/>
              </a:spcBef>
              <a:buNone/>
            </a:pPr>
            <a:r>
              <a:rPr lang="en-US"/>
              <a:t>&gt;&gt;&gt; x</a:t>
            </a:r>
          </a:p>
          <a:p>
            <a:pPr marL="0" indent="0">
              <a:spcBef>
                <a:spcPts val="0"/>
              </a:spcBef>
              <a:buNone/>
            </a:pPr>
            <a:r>
              <a:rPr lang="en-US">
                <a:solidFill>
                  <a:srgbClr val="00B0F0"/>
                </a:solidFill>
              </a:rPr>
              <a:t>array([1, 2, 3, 4, 5, 6, 7, 8, 9])</a:t>
            </a:r>
            <a:endParaRPr lang="en-US"/>
          </a:p>
          <a:p>
            <a:pPr marL="0" indent="0">
              <a:spcBef>
                <a:spcPts val="0"/>
              </a:spcBef>
              <a:buNone/>
            </a:pPr>
            <a:r>
              <a:rPr lang="en-US"/>
              <a:t>&gt;&gt;&gt; x[(x%2==0)&amp;(x&gt;5)]         # 大于5的偶数，两个数组进行布尔与运算</a:t>
            </a:r>
          </a:p>
          <a:p>
            <a:pPr marL="0" indent="0">
              <a:spcBef>
                <a:spcPts val="0"/>
              </a:spcBef>
              <a:buNone/>
            </a:pPr>
            <a:r>
              <a:rPr lang="en-US">
                <a:solidFill>
                  <a:srgbClr val="00B0F0"/>
                </a:solidFill>
              </a:rPr>
              <a:t>array([6, 8])</a:t>
            </a:r>
            <a:endParaRPr lang="en-US"/>
          </a:p>
          <a:p>
            <a:pPr marL="0" indent="0">
              <a:spcBef>
                <a:spcPts val="0"/>
              </a:spcBef>
              <a:buNone/>
            </a:pPr>
            <a:r>
              <a:rPr lang="en-US"/>
              <a:t>&gt;&gt;&gt; x[(x%2==0)|(x&gt;5)]         # 大于5的元素或者偶数元素，布尔或运算</a:t>
            </a:r>
          </a:p>
          <a:p>
            <a:pPr marL="0" indent="0">
              <a:spcBef>
                <a:spcPts val="0"/>
              </a:spcBef>
              <a:buNone/>
            </a:pPr>
            <a:r>
              <a:rPr lang="en-US">
                <a:solidFill>
                  <a:srgbClr val="00B0F0"/>
                </a:solidFill>
              </a:rPr>
              <a:t>array([2, 4, 6, 7, 8, 9])</a:t>
            </a:r>
          </a:p>
        </p:txBody>
      </p:sp>
      <p:sp>
        <p:nvSpPr>
          <p:cNvPr id="4" name="灯片编号占位符 3">
            <a:extLst>
              <a:ext uri="{FF2B5EF4-FFF2-40B4-BE49-F238E27FC236}">
                <a16:creationId xmlns:a16="http://schemas.microsoft.com/office/drawing/2014/main" id="{DBDB94B9-4EAA-4909-8DEB-B29995B0DD5E}"/>
              </a:ext>
            </a:extLst>
          </p:cNvPr>
          <p:cNvSpPr>
            <a:spLocks noGrp="1"/>
          </p:cNvSpPr>
          <p:nvPr>
            <p:ph type="sldNum" sz="quarter" idx="12"/>
          </p:nvPr>
        </p:nvSpPr>
        <p:spPr/>
        <p:txBody>
          <a:bodyPr/>
          <a:lstStyle/>
          <a:p>
            <a:fld id="{39603FB5-5DE6-44EA-8526-30B6B876200F}" type="slidenum">
              <a:rPr lang="zh-CN" altLang="en-US" smtClean="0"/>
              <a:pPr/>
              <a:t>110</a:t>
            </a:fld>
            <a:endParaRPr lang="zh-CN" altLang="en-US"/>
          </a:p>
        </p:txBody>
      </p:sp>
    </p:spTree>
    <p:extLst>
      <p:ext uri="{BB962C8B-B14F-4D97-AF65-F5344CB8AC3E}">
        <p14:creationId xmlns:p14="http://schemas.microsoft.com/office/powerpoint/2010/main" val="42847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分段函数</a:t>
            </a:r>
            <a:r>
              <a:rPr lang="en-US" altLang="zh-CN"/>
              <a:t>—</a:t>
            </a:r>
            <a:r>
              <a:rPr lang="zh-CN" altLang="en-US">
                <a:solidFill>
                  <a:srgbClr val="FF0000"/>
                </a:solidFill>
              </a:rPr>
              <a:t>自学</a:t>
            </a:r>
            <a:endParaRPr lang="en-US">
              <a:solidFill>
                <a:srgbClr val="FF0000"/>
              </a:solidFill>
            </a:endParaRPr>
          </a:p>
        </p:txBody>
      </p:sp>
      <p:sp>
        <p:nvSpPr>
          <p:cNvPr id="3" name="Content Placeholder 2"/>
          <p:cNvSpPr>
            <a:spLocks noGrp="1"/>
          </p:cNvSpPr>
          <p:nvPr>
            <p:ph idx="1"/>
          </p:nvPr>
        </p:nvSpPr>
        <p:spPr>
          <a:xfrm>
            <a:off x="542925" y="849630"/>
            <a:ext cx="10515600" cy="5158740"/>
          </a:xfrm>
        </p:spPr>
        <p:txBody>
          <a:bodyPr>
            <a:normAutofit/>
          </a:bodyPr>
          <a:lstStyle/>
          <a:p>
            <a:pPr marL="0" indent="0">
              <a:spcBef>
                <a:spcPts val="0"/>
              </a:spcBef>
              <a:buNone/>
            </a:pPr>
            <a:r>
              <a:rPr lang="en-US" sz="1600"/>
              <a:t>&gt;&gt;&gt; import numpy as np</a:t>
            </a:r>
          </a:p>
          <a:p>
            <a:pPr marL="0" indent="0">
              <a:spcBef>
                <a:spcPts val="0"/>
              </a:spcBef>
              <a:buNone/>
            </a:pPr>
            <a:r>
              <a:rPr lang="en-US" sz="1600"/>
              <a:t>&gt;&gt;&gt; x = np.random.randint(0, 10, size=(1,10))</a:t>
            </a:r>
          </a:p>
          <a:p>
            <a:pPr marL="0" indent="0">
              <a:spcBef>
                <a:spcPts val="0"/>
              </a:spcBef>
              <a:buNone/>
            </a:pPr>
            <a:r>
              <a:rPr lang="en-US" sz="1600"/>
              <a:t>&gt;&gt;&gt; x</a:t>
            </a:r>
          </a:p>
          <a:p>
            <a:pPr marL="0" indent="0">
              <a:spcBef>
                <a:spcPts val="0"/>
              </a:spcBef>
              <a:buNone/>
            </a:pPr>
            <a:r>
              <a:rPr lang="en-US" sz="1600">
                <a:solidFill>
                  <a:srgbClr val="00B0F0"/>
                </a:solidFill>
              </a:rPr>
              <a:t>array([[0, 4, 3, 3, 8, 4, 7, 3, 1, 7]])</a:t>
            </a:r>
          </a:p>
          <a:p>
            <a:pPr marL="0" indent="0">
              <a:spcBef>
                <a:spcPts val="0"/>
              </a:spcBef>
              <a:buNone/>
            </a:pPr>
            <a:r>
              <a:rPr lang="en-US" sz="1600"/>
              <a:t>&gt;&gt;&gt; np.where(x&lt;5, 0, 1)          # 小于5的元素值对应0，其他对应1</a:t>
            </a:r>
          </a:p>
          <a:p>
            <a:pPr marL="0" indent="0">
              <a:spcBef>
                <a:spcPts val="0"/>
              </a:spcBef>
              <a:buNone/>
            </a:pPr>
            <a:r>
              <a:rPr lang="en-US" sz="1600">
                <a:solidFill>
                  <a:srgbClr val="00B0F0"/>
                </a:solidFill>
              </a:rPr>
              <a:t>array([[0, 0, 0, 0, 1, 0, 1, 0, 0, 1]])</a:t>
            </a:r>
            <a:endParaRPr lang="en-US" sz="1600"/>
          </a:p>
          <a:p>
            <a:pPr marL="0" indent="0">
              <a:spcBef>
                <a:spcPts val="0"/>
              </a:spcBef>
              <a:buNone/>
            </a:pPr>
            <a:r>
              <a:rPr lang="en-US" sz="1600"/>
              <a:t>&gt;&gt;&gt; x.resize((2, 5))</a:t>
            </a:r>
          </a:p>
          <a:p>
            <a:pPr marL="0" indent="0">
              <a:spcBef>
                <a:spcPts val="0"/>
              </a:spcBef>
              <a:buNone/>
            </a:pPr>
            <a:r>
              <a:rPr lang="en-US" sz="1600"/>
              <a:t>&gt;&gt;&gt; x</a:t>
            </a:r>
          </a:p>
          <a:p>
            <a:pPr marL="0" indent="0">
              <a:spcBef>
                <a:spcPts val="0"/>
              </a:spcBef>
              <a:buNone/>
            </a:pPr>
            <a:r>
              <a:rPr lang="en-US" sz="1600">
                <a:solidFill>
                  <a:srgbClr val="00B0F0"/>
                </a:solidFill>
              </a:rPr>
              <a:t>array([[0, 4, 3, 3, 8],</a:t>
            </a:r>
          </a:p>
          <a:p>
            <a:pPr marL="0" indent="0">
              <a:spcBef>
                <a:spcPts val="0"/>
              </a:spcBef>
              <a:buNone/>
            </a:pPr>
            <a:r>
              <a:rPr lang="en-US" sz="1600">
                <a:solidFill>
                  <a:srgbClr val="00B0F0"/>
                </a:solidFill>
              </a:rPr>
              <a:t>       [4, 7, 3, 1, 7]])</a:t>
            </a:r>
            <a:endParaRPr lang="en-US" sz="1600"/>
          </a:p>
          <a:p>
            <a:pPr marL="0" indent="0">
              <a:spcBef>
                <a:spcPts val="0"/>
              </a:spcBef>
              <a:buNone/>
            </a:pPr>
            <a:r>
              <a:rPr lang="en-US" sz="1600"/>
              <a:t>&gt;&gt;&gt; np.piecewise(x, [x&lt;4, x&gt;7], [lambda x:x*2, lambda x:x*3])</a:t>
            </a:r>
          </a:p>
          <a:p>
            <a:pPr marL="0" indent="0">
              <a:spcBef>
                <a:spcPts val="0"/>
              </a:spcBef>
              <a:buNone/>
            </a:pPr>
            <a:r>
              <a:rPr lang="en-US" sz="1600"/>
              <a:t>                                   # 小于4的元素乘以2</a:t>
            </a:r>
            <a:r>
              <a:rPr lang="zh-CN" altLang="en-US" sz="1600"/>
              <a:t>，</a:t>
            </a:r>
            <a:r>
              <a:rPr lang="en-US" sz="1600"/>
              <a:t>大于7的元素乘以3</a:t>
            </a:r>
            <a:r>
              <a:rPr lang="zh-CN" altLang="en-US" sz="1600"/>
              <a:t>，</a:t>
            </a:r>
            <a:r>
              <a:rPr lang="en-US" sz="1600"/>
              <a:t>其他元素变为0</a:t>
            </a:r>
          </a:p>
          <a:p>
            <a:pPr marL="0" indent="0">
              <a:spcBef>
                <a:spcPts val="0"/>
              </a:spcBef>
              <a:buNone/>
            </a:pPr>
            <a:r>
              <a:rPr lang="en-US" sz="1600">
                <a:solidFill>
                  <a:srgbClr val="00B0F0"/>
                </a:solidFill>
              </a:rPr>
              <a:t>array([[ 0,  0,  6,  6, 24],</a:t>
            </a:r>
          </a:p>
          <a:p>
            <a:pPr marL="0" indent="0">
              <a:spcBef>
                <a:spcPts val="0"/>
              </a:spcBef>
              <a:buNone/>
            </a:pPr>
            <a:r>
              <a:rPr lang="en-US" sz="1600">
                <a:solidFill>
                  <a:srgbClr val="00B0F0"/>
                </a:solidFill>
              </a:rPr>
              <a:t>       [ 0,  0,  6,  2,  0]])</a:t>
            </a:r>
            <a:endParaRPr lang="en-US" sz="1600"/>
          </a:p>
          <a:p>
            <a:pPr marL="0" indent="0">
              <a:spcBef>
                <a:spcPts val="0"/>
              </a:spcBef>
              <a:buNone/>
            </a:pPr>
            <a:r>
              <a:rPr lang="en-US" sz="1600"/>
              <a:t>&gt;&gt;&gt; np.piecewise(x, [x&lt;3, (3&lt;x)&amp;(x&lt;5), x&gt;7], [-1, 1, lambda x:x*4])</a:t>
            </a:r>
          </a:p>
          <a:p>
            <a:pPr marL="0" indent="0">
              <a:spcBef>
                <a:spcPts val="0"/>
              </a:spcBef>
              <a:buNone/>
            </a:pPr>
            <a:r>
              <a:rPr lang="en-US" sz="1600"/>
              <a:t>                                   # 小于3的元素变为-1</a:t>
            </a:r>
            <a:r>
              <a:rPr lang="zh-CN" altLang="en-US" sz="1600"/>
              <a:t>，</a:t>
            </a:r>
            <a:r>
              <a:rPr lang="en-US" sz="1600"/>
              <a:t>大于3小于5的元素变为1</a:t>
            </a:r>
            <a:r>
              <a:rPr lang="zh-CN" altLang="en-US" sz="1600"/>
              <a:t>，</a:t>
            </a:r>
            <a:r>
              <a:rPr lang="en-US" sz="1600"/>
              <a:t>大于7的元素乘以4</a:t>
            </a:r>
          </a:p>
          <a:p>
            <a:pPr marL="0" indent="0">
              <a:spcBef>
                <a:spcPts val="0"/>
              </a:spcBef>
              <a:buNone/>
            </a:pPr>
            <a:r>
              <a:rPr lang="en-US" sz="1600"/>
              <a:t>                                   # 条件没有覆盖到的其他元素变为0</a:t>
            </a:r>
          </a:p>
          <a:p>
            <a:pPr marL="0" indent="0">
              <a:spcBef>
                <a:spcPts val="0"/>
              </a:spcBef>
              <a:buNone/>
            </a:pPr>
            <a:r>
              <a:rPr lang="en-US" sz="1600">
                <a:solidFill>
                  <a:srgbClr val="00B0F0"/>
                </a:solidFill>
              </a:rPr>
              <a:t>array([[-1,  1,  0,  0, 32],</a:t>
            </a:r>
          </a:p>
          <a:p>
            <a:pPr marL="0" indent="0">
              <a:spcBef>
                <a:spcPts val="0"/>
              </a:spcBef>
              <a:buNone/>
            </a:pPr>
            <a:r>
              <a:rPr lang="en-US" sz="1600">
                <a:solidFill>
                  <a:srgbClr val="00B0F0"/>
                </a:solidFill>
              </a:rPr>
              <a:t>       [ 1,  0,  0, -1,  0]])</a:t>
            </a:r>
          </a:p>
        </p:txBody>
      </p:sp>
      <p:sp>
        <p:nvSpPr>
          <p:cNvPr id="4" name="灯片编号占位符 3">
            <a:extLst>
              <a:ext uri="{FF2B5EF4-FFF2-40B4-BE49-F238E27FC236}">
                <a16:creationId xmlns:a16="http://schemas.microsoft.com/office/drawing/2014/main" id="{0C839BAE-EE36-449F-9A97-303F839E0E8B}"/>
              </a:ext>
            </a:extLst>
          </p:cNvPr>
          <p:cNvSpPr>
            <a:spLocks noGrp="1"/>
          </p:cNvSpPr>
          <p:nvPr>
            <p:ph type="sldNum" sz="quarter" idx="12"/>
          </p:nvPr>
        </p:nvSpPr>
        <p:spPr/>
        <p:txBody>
          <a:bodyPr/>
          <a:lstStyle/>
          <a:p>
            <a:fld id="{39603FB5-5DE6-44EA-8526-30B6B876200F}" type="slidenum">
              <a:rPr lang="zh-CN" altLang="en-US" smtClean="0"/>
              <a:pPr/>
              <a:t>111</a:t>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数组布尔运算</a:t>
            </a:r>
          </a:p>
        </p:txBody>
      </p:sp>
      <p:sp>
        <p:nvSpPr>
          <p:cNvPr id="3" name="Content Placeholder 2"/>
          <p:cNvSpPr>
            <a:spLocks noGrp="1"/>
          </p:cNvSpPr>
          <p:nvPr>
            <p:ph idx="1"/>
          </p:nvPr>
        </p:nvSpPr>
        <p:spPr>
          <a:xfrm>
            <a:off x="466725" y="759460"/>
            <a:ext cx="10515600" cy="5157470"/>
          </a:xfrm>
        </p:spPr>
        <p:txBody>
          <a:bodyPr>
            <a:noAutofit/>
          </a:bodyPr>
          <a:lstStyle/>
          <a:p>
            <a:pPr marL="0" indent="0">
              <a:spcBef>
                <a:spcPts val="0"/>
              </a:spcBef>
              <a:buNone/>
            </a:pPr>
            <a:r>
              <a:rPr lang="en-US"/>
              <a:t>&gt;&gt;&gt; import numpy as np</a:t>
            </a:r>
          </a:p>
          <a:p>
            <a:pPr marL="0" indent="0">
              <a:spcBef>
                <a:spcPts val="0"/>
              </a:spcBef>
              <a:buNone/>
            </a:pPr>
            <a:r>
              <a:rPr lang="en-US"/>
              <a:t>&gt;&gt;&gt; x = np.random.rand(10)  # 包含10个随机数的数组</a:t>
            </a:r>
          </a:p>
          <a:p>
            <a:pPr marL="0" indent="0">
              <a:spcBef>
                <a:spcPts val="0"/>
              </a:spcBef>
              <a:buNone/>
            </a:pPr>
            <a:r>
              <a:rPr lang="en-US"/>
              <a:t>&gt;&gt;&gt; x</a:t>
            </a:r>
          </a:p>
          <a:p>
            <a:pPr marL="0" indent="0">
              <a:spcBef>
                <a:spcPts val="0"/>
              </a:spcBef>
              <a:buNone/>
            </a:pPr>
            <a:r>
              <a:rPr lang="en-US">
                <a:solidFill>
                  <a:srgbClr val="00B0F0"/>
                </a:solidFill>
              </a:rPr>
              <a:t>array([0.56707504, 0.07527513, 0.0149213, 0.49157657, 0.75404095,0.40330683, 0.90158037, 0.36465894, 0.37620859, 0.62250594])</a:t>
            </a:r>
          </a:p>
          <a:p>
            <a:pPr marL="0" indent="0">
              <a:spcBef>
                <a:spcPts val="0"/>
              </a:spcBef>
              <a:buNone/>
            </a:pPr>
            <a:r>
              <a:rPr lang="en-US"/>
              <a:t>&gt;&gt;&gt; np.all(x&lt;1)               # 测试是否全部元素都小于1</a:t>
            </a:r>
          </a:p>
          <a:p>
            <a:pPr marL="0" indent="0">
              <a:spcBef>
                <a:spcPts val="0"/>
              </a:spcBef>
              <a:buNone/>
            </a:pPr>
            <a:r>
              <a:rPr lang="en-US">
                <a:solidFill>
                  <a:srgbClr val="00B0F0"/>
                </a:solidFill>
              </a:rPr>
              <a:t>True</a:t>
            </a:r>
            <a:endParaRPr lang="en-US"/>
          </a:p>
          <a:p>
            <a:pPr marL="0" indent="0">
              <a:spcBef>
                <a:spcPts val="0"/>
              </a:spcBef>
              <a:buNone/>
            </a:pPr>
            <a:r>
              <a:rPr lang="en-US"/>
              <a:t>&gt;&gt;&gt; np.any(x&gt;0.8)             # 是否存在大于0.8的元素</a:t>
            </a:r>
          </a:p>
          <a:p>
            <a:pPr marL="0" algn="l">
              <a:spcBef>
                <a:spcPts val="0"/>
              </a:spcBef>
              <a:buNone/>
            </a:pPr>
            <a:r>
              <a:rPr lang="en-US">
                <a:solidFill>
                  <a:srgbClr val="00B0F0"/>
                </a:solidFill>
              </a:rPr>
              <a:t>True</a:t>
            </a:r>
          </a:p>
        </p:txBody>
      </p:sp>
      <p:sp>
        <p:nvSpPr>
          <p:cNvPr id="4" name="灯片编号占位符 3">
            <a:extLst>
              <a:ext uri="{FF2B5EF4-FFF2-40B4-BE49-F238E27FC236}">
                <a16:creationId xmlns:a16="http://schemas.microsoft.com/office/drawing/2014/main" id="{2C05B21C-3BE0-4771-AD01-7C36EBE28288}"/>
              </a:ext>
            </a:extLst>
          </p:cNvPr>
          <p:cNvSpPr>
            <a:spLocks noGrp="1"/>
          </p:cNvSpPr>
          <p:nvPr>
            <p:ph type="sldNum" sz="quarter" idx="12"/>
          </p:nvPr>
        </p:nvSpPr>
        <p:spPr/>
        <p:txBody>
          <a:bodyPr/>
          <a:lstStyle/>
          <a:p>
            <a:fld id="{39603FB5-5DE6-44EA-8526-30B6B876200F}" type="slidenum">
              <a:rPr lang="zh-CN" altLang="en-US" smtClean="0"/>
              <a:pPr/>
              <a:t>112</a:t>
            </a:fld>
            <a:endParaRPr lang="zh-CN" altLang="en-US"/>
          </a:p>
        </p:txBody>
      </p:sp>
    </p:spTree>
    <p:extLst>
      <p:ext uri="{BB962C8B-B14F-4D97-AF65-F5344CB8AC3E}">
        <p14:creationId xmlns:p14="http://schemas.microsoft.com/office/powerpoint/2010/main" val="38987422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E0AE9-9856-4E07-967B-1F234A85DB1B}"/>
              </a:ext>
            </a:extLst>
          </p:cNvPr>
          <p:cNvSpPr>
            <a:spLocks noGrp="1"/>
          </p:cNvSpPr>
          <p:nvPr>
            <p:ph type="title"/>
          </p:nvPr>
        </p:nvSpPr>
        <p:spPr/>
        <p:txBody>
          <a:bodyPr/>
          <a:lstStyle/>
          <a:p>
            <a:r>
              <a:rPr lang="zh-CN" altLang="en-US"/>
              <a:t>数组堆叠和合并</a:t>
            </a:r>
          </a:p>
        </p:txBody>
      </p:sp>
      <p:sp>
        <p:nvSpPr>
          <p:cNvPr id="4" name="灯片编号占位符 3">
            <a:extLst>
              <a:ext uri="{FF2B5EF4-FFF2-40B4-BE49-F238E27FC236}">
                <a16:creationId xmlns:a16="http://schemas.microsoft.com/office/drawing/2014/main" id="{9EAAB238-045D-49E0-810F-A9CEB1EFBD57}"/>
              </a:ext>
            </a:extLst>
          </p:cNvPr>
          <p:cNvSpPr>
            <a:spLocks noGrp="1"/>
          </p:cNvSpPr>
          <p:nvPr>
            <p:ph type="sldNum" sz="quarter" idx="12"/>
          </p:nvPr>
        </p:nvSpPr>
        <p:spPr/>
        <p:txBody>
          <a:bodyPr/>
          <a:lstStyle/>
          <a:p>
            <a:fld id="{39603FB5-5DE6-44EA-8526-30B6B876200F}" type="slidenum">
              <a:rPr lang="zh-CN" altLang="en-US" smtClean="0"/>
              <a:pPr/>
              <a:t>113</a:t>
            </a:fld>
            <a:endParaRPr lang="zh-CN" altLang="en-US"/>
          </a:p>
        </p:txBody>
      </p:sp>
      <p:sp>
        <p:nvSpPr>
          <p:cNvPr id="5" name="文本框 4">
            <a:extLst>
              <a:ext uri="{FF2B5EF4-FFF2-40B4-BE49-F238E27FC236}">
                <a16:creationId xmlns:a16="http://schemas.microsoft.com/office/drawing/2014/main" id="{69C93A65-2281-48A3-AE43-9D63276DA1FE}"/>
              </a:ext>
            </a:extLst>
          </p:cNvPr>
          <p:cNvSpPr txBox="1"/>
          <p:nvPr/>
        </p:nvSpPr>
        <p:spPr>
          <a:xfrm>
            <a:off x="361950" y="714375"/>
            <a:ext cx="10591800" cy="4031873"/>
          </a:xfrm>
          <a:prstGeom prst="rect">
            <a:avLst/>
          </a:prstGeom>
          <a:noFill/>
        </p:spPr>
        <p:txBody>
          <a:bodyPr wrap="square" rtlCol="0">
            <a:spAutoFit/>
          </a:bodyPr>
          <a:lstStyle/>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FF"/>
                </a:solidFill>
                <a:latin typeface="Courier New" panose="02070309020205020404" pitchFamily="49" charset="0"/>
                <a:cs typeface="Times New Roman" panose="02020603050405020304" pitchFamily="18" charset="0"/>
              </a:rPr>
              <a:t>import</a:t>
            </a:r>
            <a:r>
              <a:rPr lang="en-US" altLang="zh-CN" kern="0">
                <a:solidFill>
                  <a:srgbClr val="000000"/>
                </a:solidFill>
                <a:latin typeface="Courier New" panose="02070309020205020404" pitchFamily="49" charset="0"/>
                <a:cs typeface="Times New Roman" panose="02020603050405020304" pitchFamily="18" charset="0"/>
              </a:rPr>
              <a:t> numpy </a:t>
            </a:r>
            <a:r>
              <a:rPr lang="en-US" altLang="zh-CN" b="1" kern="0">
                <a:solidFill>
                  <a:srgbClr val="0000FF"/>
                </a:solidFill>
                <a:latin typeface="Courier New" panose="02070309020205020404" pitchFamily="49" charset="0"/>
                <a:cs typeface="Times New Roman" panose="02020603050405020304" pitchFamily="18" charset="0"/>
              </a:rPr>
              <a:t>as</a:t>
            </a:r>
            <a:r>
              <a:rPr lang="en-US" altLang="zh-CN" kern="0">
                <a:solidFill>
                  <a:srgbClr val="000000"/>
                </a:solidFill>
                <a:latin typeface="Courier New" panose="02070309020205020404" pitchFamily="49" charset="0"/>
                <a:cs typeface="Times New Roman" panose="02020603050405020304" pitchFamily="18" charset="0"/>
              </a:rPr>
              <a:t> np</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arr1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arr2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87</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hstack</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008000"/>
                </a:solidFill>
                <a:latin typeface="Courier New" panose="02070309020205020404" pitchFamily="49" charset="0"/>
                <a:cs typeface="Times New Roman" panose="02020603050405020304" pitchFamily="18" charset="0"/>
              </a:rPr>
              <a:t>#</a:t>
            </a:r>
            <a:r>
              <a:rPr lang="zh-CN" altLang="zh-CN" kern="0">
                <a:solidFill>
                  <a:srgbClr val="008000"/>
                </a:solidFill>
                <a:latin typeface="Courier New" panose="02070309020205020404" pitchFamily="49" charset="0"/>
                <a:cs typeface="Courier New" panose="02070309020205020404" pitchFamily="49" charset="0"/>
              </a:rPr>
              <a:t>水平堆叠</a:t>
            </a:r>
            <a:r>
              <a:rPr lang="zh-CN" altLang="en-US" kern="0">
                <a:solidFill>
                  <a:srgbClr val="008000"/>
                </a:solidFill>
                <a:latin typeface="Courier New" panose="02070309020205020404" pitchFamily="49" charset="0"/>
                <a:cs typeface="Courier New" panose="02070309020205020404" pitchFamily="49" charset="0"/>
              </a:rPr>
              <a:t>，</a:t>
            </a:r>
            <a:r>
              <a:rPr lang="en-US" altLang="zh-CN" kern="0">
                <a:solidFill>
                  <a:srgbClr val="008000"/>
                </a:solidFill>
                <a:latin typeface="Courier New" panose="02070309020205020404" pitchFamily="49" charset="0"/>
                <a:cs typeface="Courier New" panose="02070309020205020404" pitchFamily="49" charset="0"/>
              </a:rPr>
              <a:t>horizontal</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87</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88</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vstack</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008000"/>
                </a:solidFill>
                <a:latin typeface="Courier New" panose="02070309020205020404" pitchFamily="49" charset="0"/>
                <a:cs typeface="Times New Roman" panose="02020603050405020304" pitchFamily="18" charset="0"/>
              </a:rPr>
              <a:t>#</a:t>
            </a:r>
            <a:r>
              <a:rPr lang="zh-CN" altLang="zh-CN" kern="0">
                <a:solidFill>
                  <a:srgbClr val="008000"/>
                </a:solidFill>
                <a:latin typeface="Courier New" panose="02070309020205020404" pitchFamily="49" charset="0"/>
                <a:cs typeface="Courier New" panose="02070309020205020404" pitchFamily="49" charset="0"/>
              </a:rPr>
              <a:t>垂直堆叠</a:t>
            </a:r>
            <a:r>
              <a:rPr lang="zh-CN" altLang="en-US" kern="0">
                <a:solidFill>
                  <a:srgbClr val="008000"/>
                </a:solidFill>
                <a:latin typeface="Courier New" panose="02070309020205020404" pitchFamily="49" charset="0"/>
                <a:cs typeface="Courier New" panose="02070309020205020404" pitchFamily="49" charset="0"/>
              </a:rPr>
              <a:t>，</a:t>
            </a:r>
            <a:r>
              <a:rPr lang="en-US" altLang="zh-CN" kern="0">
                <a:solidFill>
                  <a:srgbClr val="008000"/>
                </a:solidFill>
                <a:latin typeface="Courier New" panose="02070309020205020404" pitchFamily="49" charset="0"/>
                <a:cs typeface="Courier New" panose="02070309020205020404" pitchFamily="49" charset="0"/>
              </a:rPr>
              <a:t>vertical</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88</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p>
          <a:p>
            <a:pPr algn="just">
              <a:spcAft>
                <a:spcPts val="0"/>
              </a:spcAft>
            </a:pPr>
            <a:endParaRPr lang="en-US" altLang="zh-CN" sz="2000" b="1" kern="0">
              <a:solidFill>
                <a:srgbClr val="000080"/>
              </a:solidFill>
              <a:latin typeface="Courier New" panose="02070309020205020404" pitchFamily="49" charset="0"/>
              <a:ea typeface="等线" panose="02010600030101010101" pitchFamily="2" charset="-122"/>
              <a:cs typeface="Times New Roman" panose="02020603050405020304" pitchFamily="18" charset="0"/>
            </a:endParaRPr>
          </a:p>
          <a:p>
            <a:pPr algn="just">
              <a:spcAft>
                <a:spcPts val="0"/>
              </a:spcAft>
            </a:pP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2793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E0AE9-9856-4E07-967B-1F234A85DB1B}"/>
              </a:ext>
            </a:extLst>
          </p:cNvPr>
          <p:cNvSpPr>
            <a:spLocks noGrp="1"/>
          </p:cNvSpPr>
          <p:nvPr>
            <p:ph type="title"/>
          </p:nvPr>
        </p:nvSpPr>
        <p:spPr/>
        <p:txBody>
          <a:bodyPr/>
          <a:lstStyle/>
          <a:p>
            <a:r>
              <a:rPr lang="zh-CN" altLang="en-US"/>
              <a:t>数组堆叠和合并</a:t>
            </a:r>
          </a:p>
        </p:txBody>
      </p:sp>
      <p:sp>
        <p:nvSpPr>
          <p:cNvPr id="4" name="灯片编号占位符 3">
            <a:extLst>
              <a:ext uri="{FF2B5EF4-FFF2-40B4-BE49-F238E27FC236}">
                <a16:creationId xmlns:a16="http://schemas.microsoft.com/office/drawing/2014/main" id="{9EAAB238-045D-49E0-810F-A9CEB1EFBD57}"/>
              </a:ext>
            </a:extLst>
          </p:cNvPr>
          <p:cNvSpPr>
            <a:spLocks noGrp="1"/>
          </p:cNvSpPr>
          <p:nvPr>
            <p:ph type="sldNum" sz="quarter" idx="12"/>
          </p:nvPr>
        </p:nvSpPr>
        <p:spPr/>
        <p:txBody>
          <a:bodyPr/>
          <a:lstStyle/>
          <a:p>
            <a:fld id="{39603FB5-5DE6-44EA-8526-30B6B876200F}" type="slidenum">
              <a:rPr lang="zh-CN" altLang="en-US" smtClean="0"/>
              <a:pPr/>
              <a:t>114</a:t>
            </a:fld>
            <a:endParaRPr lang="zh-CN" altLang="en-US"/>
          </a:p>
        </p:txBody>
      </p:sp>
      <p:sp>
        <p:nvSpPr>
          <p:cNvPr id="5" name="文本框 4">
            <a:extLst>
              <a:ext uri="{FF2B5EF4-FFF2-40B4-BE49-F238E27FC236}">
                <a16:creationId xmlns:a16="http://schemas.microsoft.com/office/drawing/2014/main" id="{69C93A65-2281-48A3-AE43-9D63276DA1FE}"/>
              </a:ext>
            </a:extLst>
          </p:cNvPr>
          <p:cNvSpPr txBox="1"/>
          <p:nvPr/>
        </p:nvSpPr>
        <p:spPr>
          <a:xfrm>
            <a:off x="361951" y="714375"/>
            <a:ext cx="5581650" cy="5262979"/>
          </a:xfrm>
          <a:prstGeom prst="rect">
            <a:avLst/>
          </a:prstGeom>
          <a:noFill/>
        </p:spPr>
        <p:txBody>
          <a:bodyPr wrap="square" rtlCol="0">
            <a:spAutoFit/>
          </a:bodyPr>
          <a:lstStyle/>
          <a:p>
            <a:r>
              <a:rPr lang="en-US" altLang="zh-CN" b="1" kern="0">
                <a:solidFill>
                  <a:srgbClr val="0000FF"/>
                </a:solidFill>
                <a:latin typeface="Courier New" panose="02070309020205020404" pitchFamily="49" charset="0"/>
                <a:cs typeface="Times New Roman" panose="02020603050405020304" pitchFamily="18" charset="0"/>
              </a:rPr>
              <a:t>&gt;&gt;&gt; import</a:t>
            </a:r>
            <a:r>
              <a:rPr lang="en-US" altLang="zh-CN" kern="0">
                <a:solidFill>
                  <a:srgbClr val="000000"/>
                </a:solidFill>
                <a:latin typeface="Courier New" panose="02070309020205020404" pitchFamily="49" charset="0"/>
                <a:cs typeface="Times New Roman" panose="02020603050405020304" pitchFamily="18" charset="0"/>
              </a:rPr>
              <a:t> numpy </a:t>
            </a:r>
            <a:r>
              <a:rPr lang="en-US" altLang="zh-CN" b="1" kern="0">
                <a:solidFill>
                  <a:srgbClr val="0000FF"/>
                </a:solidFill>
                <a:latin typeface="Courier New" panose="02070309020205020404" pitchFamily="49" charset="0"/>
                <a:cs typeface="Times New Roman" panose="02020603050405020304" pitchFamily="18" charset="0"/>
              </a:rPr>
              <a:t>as</a:t>
            </a:r>
            <a:r>
              <a:rPr lang="en-US" altLang="zh-CN" kern="0">
                <a:solidFill>
                  <a:srgbClr val="000000"/>
                </a:solidFill>
                <a:latin typeface="Courier New" panose="02070309020205020404" pitchFamily="49" charset="0"/>
                <a:cs typeface="Times New Roman" panose="02020603050405020304" pitchFamily="18" charset="0"/>
              </a:rPr>
              <a:t> np</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&gt;&gt;&gt; arr1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],[3,4]])</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&gt;&gt;&gt; arr2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],[7,8]))</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endParaRPr lang="en-US" altLang="zh-CN" kern="0">
              <a:solidFill>
                <a:srgbClr val="000000"/>
              </a:solidFill>
              <a:latin typeface="Courier New" panose="02070309020205020404" pitchFamily="49" charset="0"/>
              <a:cs typeface="Times New Roman" panose="02020603050405020304" pitchFamily="18" charset="0"/>
            </a:endParaRPr>
          </a:p>
          <a:p>
            <a:endParaRPr lang="en-US" altLang="zh-CN" kern="0">
              <a:solidFill>
                <a:srgbClr val="000000"/>
              </a:solidFill>
              <a:latin typeface="Courier New" panose="02070309020205020404" pitchFamily="49" charset="0"/>
              <a:cs typeface="Times New Roman" panose="02020603050405020304" pitchFamily="18" charset="0"/>
            </a:endParaRPr>
          </a:p>
          <a:p>
            <a:endParaRPr lang="en-US" altLang="zh-CN" kern="0">
              <a:solidFill>
                <a:srgbClr val="000000"/>
              </a:solidFill>
              <a:latin typeface="Courier New" panose="02070309020205020404" pitchFamily="49" charset="0"/>
              <a:cs typeface="Times New Roman" panose="02020603050405020304" pitchFamily="18" charset="0"/>
            </a:endParaRPr>
          </a:p>
          <a:p>
            <a:endParaRPr lang="en-US" altLang="zh-CN" kern="0">
              <a:solidFill>
                <a:srgbClr val="000000"/>
              </a:solidFill>
              <a:latin typeface="Courier New" panose="02070309020205020404" pitchFamily="49" charset="0"/>
              <a:cs typeface="Times New Roman" panose="02020603050405020304" pitchFamily="18" charset="0"/>
            </a:endParaRPr>
          </a:p>
          <a:p>
            <a:endParaRPr lang="en-US" altLang="zh-CN" kern="0">
              <a:solidFill>
                <a:srgbClr val="000000"/>
              </a:solidFill>
              <a:latin typeface="Courier New" panose="02070309020205020404" pitchFamily="49" charset="0"/>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&gt;&gt;&gt; print(np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concatenate</a:t>
            </a:r>
            <a:r>
              <a:rPr lang="en-US" altLang="zh-CN" sz="2000" b="1" kern="0">
                <a:solidFill>
                  <a:srgbClr val="000080"/>
                </a:solidFill>
                <a:latin typeface="Courier New" panose="02070309020205020404" pitchFamily="49" charset="0"/>
                <a:cs typeface="Times New Roman" panose="02020603050405020304" pitchFamily="18" charset="0"/>
              </a:rPr>
              <a:t>(</a:t>
            </a:r>
          </a:p>
          <a:p>
            <a:r>
              <a:rPr lang="en-US" altLang="zh-CN" sz="2000" b="1" kern="0">
                <a:solidFill>
                  <a:srgbClr val="000080"/>
                </a:solidFill>
                <a:latin typeface="Courier New" panose="02070309020205020404" pitchFamily="49" charset="0"/>
                <a:cs typeface="Times New Roman" panose="02020603050405020304" pitchFamily="18" charset="0"/>
              </a:rPr>
              <a:t>      (</a:t>
            </a:r>
            <a:r>
              <a:rPr lang="en-US" altLang="zh-CN" sz="2000" kern="0">
                <a:solidFill>
                  <a:srgbClr val="000000"/>
                </a:solidFill>
                <a:latin typeface="Courier New" panose="02070309020205020404" pitchFamily="49" charset="0"/>
                <a:cs typeface="Times New Roman" panose="02020603050405020304" pitchFamily="18" charset="0"/>
              </a:rPr>
              <a:t>arr1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arr2</a:t>
            </a:r>
            <a:r>
              <a:rPr lang="en-US" altLang="zh-CN" sz="2000" b="1" kern="0">
                <a:solidFill>
                  <a:srgbClr val="000080"/>
                </a:solidFill>
                <a:latin typeface="Courier New" panose="02070309020205020404" pitchFamily="49" charset="0"/>
                <a:cs typeface="Times New Roman" panose="02020603050405020304" pitchFamily="18" charset="0"/>
              </a:rPr>
              <a:t>), axis=0))</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400" kern="100">
                <a:latin typeface="等线" panose="02010600030101010101" pitchFamily="2" charset="-122"/>
                <a:ea typeface="等线" panose="02010600030101010101" pitchFamily="2" charset="-122"/>
                <a:cs typeface="Times New Roman" panose="02020603050405020304" pitchFamily="18" charset="0"/>
              </a:rPr>
              <a:t>[[1 2]</a:t>
            </a:r>
          </a:p>
          <a:p>
            <a:pPr algn="just">
              <a:spcAft>
                <a:spcPts val="0"/>
              </a:spcAft>
            </a:pPr>
            <a:r>
              <a:rPr lang="en-US" altLang="zh-CN" sz="2400" kern="100">
                <a:latin typeface="等线" panose="02010600030101010101" pitchFamily="2" charset="-122"/>
                <a:ea typeface="等线" panose="02010600030101010101" pitchFamily="2" charset="-122"/>
                <a:cs typeface="Times New Roman" panose="02020603050405020304" pitchFamily="18" charset="0"/>
              </a:rPr>
              <a:t> [3 4]</a:t>
            </a:r>
          </a:p>
          <a:p>
            <a:pPr algn="just">
              <a:spcAft>
                <a:spcPts val="0"/>
              </a:spcAft>
            </a:pPr>
            <a:r>
              <a:rPr lang="en-US" altLang="zh-CN" sz="2400" kern="100">
                <a:latin typeface="等线" panose="02010600030101010101" pitchFamily="2" charset="-122"/>
                <a:ea typeface="等线" panose="02010600030101010101" pitchFamily="2" charset="-122"/>
                <a:cs typeface="Times New Roman" panose="02020603050405020304" pitchFamily="18" charset="0"/>
              </a:rPr>
              <a:t> [5 6]</a:t>
            </a:r>
          </a:p>
          <a:p>
            <a:pPr algn="just">
              <a:spcAft>
                <a:spcPts val="0"/>
              </a:spcAft>
            </a:pPr>
            <a:r>
              <a:rPr lang="en-US" altLang="zh-CN" sz="2400" kern="100">
                <a:latin typeface="等线" panose="02010600030101010101" pitchFamily="2" charset="-122"/>
                <a:ea typeface="等线" panose="02010600030101010101" pitchFamily="2" charset="-122"/>
                <a:cs typeface="Times New Roman" panose="02020603050405020304" pitchFamily="18" charset="0"/>
              </a:rPr>
              <a:t> [7 8]]</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C56BABE-9D5D-4D43-9791-9270B623CE81}"/>
              </a:ext>
            </a:extLst>
          </p:cNvPr>
          <p:cNvPicPr>
            <a:picLocks noChangeAspect="1"/>
          </p:cNvPicPr>
          <p:nvPr/>
        </p:nvPicPr>
        <p:blipFill>
          <a:blip r:embed="rId2"/>
          <a:stretch>
            <a:fillRect/>
          </a:stretch>
        </p:blipFill>
        <p:spPr>
          <a:xfrm>
            <a:off x="698445" y="2089124"/>
            <a:ext cx="2640568" cy="1187475"/>
          </a:xfrm>
          <a:prstGeom prst="rect">
            <a:avLst/>
          </a:prstGeom>
        </p:spPr>
      </p:pic>
      <p:pic>
        <p:nvPicPr>
          <p:cNvPr id="6" name="图片 5">
            <a:extLst>
              <a:ext uri="{FF2B5EF4-FFF2-40B4-BE49-F238E27FC236}">
                <a16:creationId xmlns:a16="http://schemas.microsoft.com/office/drawing/2014/main" id="{F0EEF53B-74B9-402A-82FB-D4F2F873D447}"/>
              </a:ext>
            </a:extLst>
          </p:cNvPr>
          <p:cNvPicPr>
            <a:picLocks noChangeAspect="1"/>
          </p:cNvPicPr>
          <p:nvPr/>
        </p:nvPicPr>
        <p:blipFill>
          <a:blip r:embed="rId3"/>
          <a:stretch>
            <a:fillRect/>
          </a:stretch>
        </p:blipFill>
        <p:spPr>
          <a:xfrm>
            <a:off x="4232220" y="2089124"/>
            <a:ext cx="2644432" cy="1126622"/>
          </a:xfrm>
          <a:prstGeom prst="rect">
            <a:avLst/>
          </a:prstGeom>
        </p:spPr>
      </p:pic>
      <p:sp>
        <p:nvSpPr>
          <p:cNvPr id="7" name="文本框 6">
            <a:extLst>
              <a:ext uri="{FF2B5EF4-FFF2-40B4-BE49-F238E27FC236}">
                <a16:creationId xmlns:a16="http://schemas.microsoft.com/office/drawing/2014/main" id="{D29B8203-2347-43E4-BD12-5A0E64E8B408}"/>
              </a:ext>
            </a:extLst>
          </p:cNvPr>
          <p:cNvSpPr txBox="1"/>
          <p:nvPr/>
        </p:nvSpPr>
        <p:spPr>
          <a:xfrm>
            <a:off x="6257923" y="3429000"/>
            <a:ext cx="5784131" cy="1323439"/>
          </a:xfrm>
          <a:prstGeom prst="rect">
            <a:avLst/>
          </a:prstGeom>
          <a:noFill/>
        </p:spPr>
        <p:txBody>
          <a:bodyPr wrap="square" rtlCol="0">
            <a:spAutoFit/>
          </a:bodyPr>
          <a:lstStyle/>
          <a:p>
            <a:r>
              <a:rPr lang="en-US" altLang="zh-CN" sz="2000" kern="0">
                <a:solidFill>
                  <a:srgbClr val="000000"/>
                </a:solidFill>
                <a:latin typeface="Courier New" panose="02070309020205020404" pitchFamily="49" charset="0"/>
                <a:cs typeface="Times New Roman" panose="02020603050405020304" pitchFamily="18" charset="0"/>
              </a:rPr>
              <a:t>&gt;&gt;&gt; print(np.concatenate(</a:t>
            </a:r>
          </a:p>
          <a:p>
            <a:r>
              <a:rPr lang="en-US" altLang="zh-CN" sz="2000" kern="0">
                <a:solidFill>
                  <a:srgbClr val="000000"/>
                </a:solidFill>
                <a:latin typeface="Courier New" panose="02070309020205020404" pitchFamily="49" charset="0"/>
                <a:cs typeface="Times New Roman" panose="02020603050405020304" pitchFamily="18" charset="0"/>
              </a:rPr>
              <a:t>     (arr1,arr2), </a:t>
            </a:r>
            <a:r>
              <a:rPr lang="en-US" altLang="zh-CN" sz="2000" b="1" kern="0">
                <a:solidFill>
                  <a:srgbClr val="000080"/>
                </a:solidFill>
                <a:latin typeface="Courier New" panose="02070309020205020404" pitchFamily="49" charset="0"/>
                <a:cs typeface="Times New Roman" panose="02020603050405020304" pitchFamily="18" charset="0"/>
              </a:rPr>
              <a:t>axis=1</a:t>
            </a:r>
            <a:r>
              <a:rPr lang="en-US" altLang="zh-CN" sz="2000" kern="0">
                <a:solidFill>
                  <a:srgbClr val="00206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t>
            </a:r>
          </a:p>
          <a:p>
            <a:r>
              <a:rPr lang="en-US" altLang="zh-CN" sz="2000" kern="0">
                <a:solidFill>
                  <a:srgbClr val="000000"/>
                </a:solidFill>
                <a:latin typeface="Courier New" panose="02070309020205020404" pitchFamily="49" charset="0"/>
                <a:cs typeface="Times New Roman" panose="02020603050405020304" pitchFamily="18" charset="0"/>
              </a:rPr>
              <a:t>[[1 2 5 6]</a:t>
            </a:r>
          </a:p>
          <a:p>
            <a:r>
              <a:rPr lang="en-US" altLang="zh-CN" sz="2000" kern="0">
                <a:solidFill>
                  <a:srgbClr val="000000"/>
                </a:solidFill>
                <a:latin typeface="Courier New" panose="02070309020205020404" pitchFamily="49" charset="0"/>
                <a:cs typeface="Times New Roman" panose="02020603050405020304" pitchFamily="18" charset="0"/>
              </a:rPr>
              <a:t> [3 4 7 8]]</a:t>
            </a:r>
            <a:endParaRPr lang="zh-CN" altLang="en-US" sz="2000" kern="0">
              <a:solidFill>
                <a:srgbClr val="000000"/>
              </a:solidFill>
              <a:latin typeface="Courier New" panose="02070309020205020404" pitchFamily="49" charset="0"/>
              <a:cs typeface="Times New Roman" panose="02020603050405020304" pitchFamily="18" charset="0"/>
            </a:endParaRPr>
          </a:p>
        </p:txBody>
      </p:sp>
      <p:sp>
        <p:nvSpPr>
          <p:cNvPr id="8" name="文本框 7">
            <a:extLst>
              <a:ext uri="{FF2B5EF4-FFF2-40B4-BE49-F238E27FC236}">
                <a16:creationId xmlns:a16="http://schemas.microsoft.com/office/drawing/2014/main" id="{E19FBB6C-6458-430D-8A35-2B536E598FCC}"/>
              </a:ext>
            </a:extLst>
          </p:cNvPr>
          <p:cNvSpPr txBox="1"/>
          <p:nvPr/>
        </p:nvSpPr>
        <p:spPr>
          <a:xfrm>
            <a:off x="7660555" y="788285"/>
            <a:ext cx="3257550" cy="461665"/>
          </a:xfrm>
          <a:prstGeom prst="rect">
            <a:avLst/>
          </a:prstGeom>
          <a:noFill/>
        </p:spPr>
        <p:txBody>
          <a:bodyPr wrap="square" rtlCol="0">
            <a:spAutoFit/>
          </a:bodyPr>
          <a:lstStyle/>
          <a:p>
            <a:r>
              <a:rPr lang="zh-CN" altLang="en-US" sz="2400"/>
              <a:t>如果维度超过</a:t>
            </a:r>
            <a:r>
              <a:rPr lang="en-US" altLang="zh-CN" sz="2400"/>
              <a:t>2</a:t>
            </a:r>
            <a:r>
              <a:rPr lang="zh-CN" altLang="en-US" sz="2400"/>
              <a:t>怎么办？</a:t>
            </a:r>
          </a:p>
        </p:txBody>
      </p:sp>
    </p:spTree>
    <p:extLst>
      <p:ext uri="{BB962C8B-B14F-4D97-AF65-F5344CB8AC3E}">
        <p14:creationId xmlns:p14="http://schemas.microsoft.com/office/powerpoint/2010/main" val="4215979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E0AE9-9856-4E07-967B-1F234A85DB1B}"/>
              </a:ext>
            </a:extLst>
          </p:cNvPr>
          <p:cNvSpPr>
            <a:spLocks noGrp="1"/>
          </p:cNvSpPr>
          <p:nvPr>
            <p:ph type="title"/>
          </p:nvPr>
        </p:nvSpPr>
        <p:spPr/>
        <p:txBody>
          <a:bodyPr/>
          <a:lstStyle/>
          <a:p>
            <a:r>
              <a:rPr lang="zh-CN" altLang="en-US"/>
              <a:t>数组拆分</a:t>
            </a:r>
            <a:r>
              <a:rPr lang="en-US" altLang="zh-CN"/>
              <a:t>—</a:t>
            </a:r>
            <a:r>
              <a:rPr lang="zh-CN" altLang="en-US"/>
              <a:t>自学</a:t>
            </a:r>
          </a:p>
        </p:txBody>
      </p:sp>
      <p:sp>
        <p:nvSpPr>
          <p:cNvPr id="4" name="灯片编号占位符 3">
            <a:extLst>
              <a:ext uri="{FF2B5EF4-FFF2-40B4-BE49-F238E27FC236}">
                <a16:creationId xmlns:a16="http://schemas.microsoft.com/office/drawing/2014/main" id="{9EAAB238-045D-49E0-810F-A9CEB1EFBD57}"/>
              </a:ext>
            </a:extLst>
          </p:cNvPr>
          <p:cNvSpPr>
            <a:spLocks noGrp="1"/>
          </p:cNvSpPr>
          <p:nvPr>
            <p:ph type="sldNum" sz="quarter" idx="12"/>
          </p:nvPr>
        </p:nvSpPr>
        <p:spPr/>
        <p:txBody>
          <a:bodyPr/>
          <a:lstStyle/>
          <a:p>
            <a:fld id="{39603FB5-5DE6-44EA-8526-30B6B876200F}" type="slidenum">
              <a:rPr lang="zh-CN" altLang="en-US" smtClean="0"/>
              <a:pPr/>
              <a:t>115</a:t>
            </a:fld>
            <a:endParaRPr lang="zh-CN" altLang="en-US"/>
          </a:p>
        </p:txBody>
      </p:sp>
      <p:sp>
        <p:nvSpPr>
          <p:cNvPr id="8" name="文本框 7">
            <a:extLst>
              <a:ext uri="{FF2B5EF4-FFF2-40B4-BE49-F238E27FC236}">
                <a16:creationId xmlns:a16="http://schemas.microsoft.com/office/drawing/2014/main" id="{6D1B8E7D-72E6-4053-AA5E-26B8D1C9A543}"/>
              </a:ext>
            </a:extLst>
          </p:cNvPr>
          <p:cNvSpPr txBox="1"/>
          <p:nvPr/>
        </p:nvSpPr>
        <p:spPr>
          <a:xfrm>
            <a:off x="381000" y="800100"/>
            <a:ext cx="9991725" cy="1384995"/>
          </a:xfrm>
          <a:prstGeom prst="rect">
            <a:avLst/>
          </a:prstGeom>
          <a:noFill/>
        </p:spPr>
        <p:txBody>
          <a:bodyPr wrap="square" rtlCol="0">
            <a:spAutoFit/>
          </a:bodyPr>
          <a:lstStyle/>
          <a:p>
            <a:r>
              <a:rPr lang="en-US" altLang="zh-CN" sz="2800"/>
              <a:t>numpy.split</a:t>
            </a:r>
          </a:p>
          <a:p>
            <a:r>
              <a:rPr lang="en-US" altLang="zh-CN" sz="2800"/>
              <a:t>numpy.hsplit</a:t>
            </a:r>
          </a:p>
          <a:p>
            <a:r>
              <a:rPr lang="en-US" altLang="zh-CN" sz="2800"/>
              <a:t>numpy.vsplit</a:t>
            </a:r>
          </a:p>
        </p:txBody>
      </p:sp>
    </p:spTree>
    <p:extLst>
      <p:ext uri="{BB962C8B-B14F-4D97-AF65-F5344CB8AC3E}">
        <p14:creationId xmlns:p14="http://schemas.microsoft.com/office/powerpoint/2010/main" val="2661688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8C196-B9F0-41D7-B35C-17D61ED40959}"/>
              </a:ext>
            </a:extLst>
          </p:cNvPr>
          <p:cNvSpPr>
            <a:spLocks noGrp="1"/>
          </p:cNvSpPr>
          <p:nvPr>
            <p:ph type="title"/>
          </p:nvPr>
        </p:nvSpPr>
        <p:spPr/>
        <p:txBody>
          <a:bodyPr/>
          <a:lstStyle/>
          <a:p>
            <a:r>
              <a:rPr lang="en-US" altLang="zh-CN"/>
              <a:t>Numpy</a:t>
            </a:r>
            <a:r>
              <a:rPr lang="zh-CN" altLang="en-US"/>
              <a:t>数组的常用统计函数</a:t>
            </a:r>
          </a:p>
        </p:txBody>
      </p:sp>
      <p:pic>
        <p:nvPicPr>
          <p:cNvPr id="6" name="内容占位符 5">
            <a:extLst>
              <a:ext uri="{FF2B5EF4-FFF2-40B4-BE49-F238E27FC236}">
                <a16:creationId xmlns:a16="http://schemas.microsoft.com/office/drawing/2014/main" id="{376842AA-A82A-43DA-ADCD-5D7A95F6B6C6}"/>
              </a:ext>
            </a:extLst>
          </p:cNvPr>
          <p:cNvPicPr>
            <a:picLocks noGrp="1" noChangeAspect="1"/>
          </p:cNvPicPr>
          <p:nvPr>
            <p:ph idx="1"/>
          </p:nvPr>
        </p:nvPicPr>
        <p:blipFill>
          <a:blip r:embed="rId2"/>
          <a:stretch>
            <a:fillRect/>
          </a:stretch>
        </p:blipFill>
        <p:spPr>
          <a:xfrm>
            <a:off x="1373605" y="1074125"/>
            <a:ext cx="8941970" cy="4709749"/>
          </a:xfrm>
        </p:spPr>
      </p:pic>
      <p:sp>
        <p:nvSpPr>
          <p:cNvPr id="4" name="灯片编号占位符 3">
            <a:extLst>
              <a:ext uri="{FF2B5EF4-FFF2-40B4-BE49-F238E27FC236}">
                <a16:creationId xmlns:a16="http://schemas.microsoft.com/office/drawing/2014/main" id="{FE89373E-0281-46E1-97C9-2A78F4C895D7}"/>
              </a:ext>
            </a:extLst>
          </p:cNvPr>
          <p:cNvSpPr>
            <a:spLocks noGrp="1"/>
          </p:cNvSpPr>
          <p:nvPr>
            <p:ph type="sldNum" sz="quarter" idx="12"/>
          </p:nvPr>
        </p:nvSpPr>
        <p:spPr/>
        <p:txBody>
          <a:bodyPr/>
          <a:lstStyle/>
          <a:p>
            <a:fld id="{39603FB5-5DE6-44EA-8526-30B6B876200F}" type="slidenum">
              <a:rPr lang="zh-CN" altLang="en-US" smtClean="0"/>
              <a:pPr/>
              <a:t>116</a:t>
            </a:fld>
            <a:endParaRPr lang="zh-CN" altLang="en-US"/>
          </a:p>
        </p:txBody>
      </p:sp>
    </p:spTree>
    <p:extLst>
      <p:ext uri="{BB962C8B-B14F-4D97-AF65-F5344CB8AC3E}">
        <p14:creationId xmlns:p14="http://schemas.microsoft.com/office/powerpoint/2010/main" val="36404538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37452-4D87-45A5-9A6C-FCB4C07AC160}"/>
              </a:ext>
            </a:extLst>
          </p:cNvPr>
          <p:cNvSpPr>
            <a:spLocks noGrp="1"/>
          </p:cNvSpPr>
          <p:nvPr>
            <p:ph type="title"/>
          </p:nvPr>
        </p:nvSpPr>
        <p:spPr/>
        <p:txBody>
          <a:bodyPr/>
          <a:lstStyle/>
          <a:p>
            <a:r>
              <a:rPr lang="en-US" altLang="zh-CN"/>
              <a:t>Numpy</a:t>
            </a:r>
            <a:r>
              <a:rPr lang="zh-CN" altLang="en-US"/>
              <a:t>数组的常用统计函数</a:t>
            </a:r>
          </a:p>
        </p:txBody>
      </p:sp>
      <p:sp>
        <p:nvSpPr>
          <p:cNvPr id="3" name="内容占位符 2">
            <a:extLst>
              <a:ext uri="{FF2B5EF4-FFF2-40B4-BE49-F238E27FC236}">
                <a16:creationId xmlns:a16="http://schemas.microsoft.com/office/drawing/2014/main" id="{319C06C8-25B1-41FD-BDCB-F4C6953156F5}"/>
              </a:ext>
            </a:extLst>
          </p:cNvPr>
          <p:cNvSpPr>
            <a:spLocks noGrp="1"/>
          </p:cNvSpPr>
          <p:nvPr>
            <p:ph idx="1"/>
          </p:nvPr>
        </p:nvSpPr>
        <p:spPr/>
        <p:txBody>
          <a:bodyPr/>
          <a:lstStyle/>
          <a:p>
            <a:pPr marL="0" indent="0">
              <a:buNone/>
            </a:pPr>
            <a:r>
              <a:rPr lang="en-US" altLang="zh-CN"/>
              <a:t>&gt;&gt;&gt; import numpy as np</a:t>
            </a:r>
          </a:p>
          <a:p>
            <a:pPr marL="0" indent="0">
              <a:buNone/>
            </a:pPr>
            <a:r>
              <a:rPr lang="en-US" altLang="zh-CN"/>
              <a:t>&gt;&gt;&gt; a = np.arange(6).reshape((2,3))</a:t>
            </a:r>
          </a:p>
          <a:p>
            <a:pPr marL="0" indent="0">
              <a:buNone/>
            </a:pPr>
            <a:r>
              <a:rPr lang="en-US" altLang="zh-CN"/>
              <a:t>&gt;&gt;&gt; a</a:t>
            </a:r>
          </a:p>
          <a:p>
            <a:pPr marL="0" indent="0">
              <a:buNone/>
            </a:pPr>
            <a:r>
              <a:rPr lang="en-US" altLang="zh-CN"/>
              <a:t>array([[0, 1, 2],</a:t>
            </a:r>
          </a:p>
          <a:p>
            <a:pPr marL="0" indent="0">
              <a:buNone/>
            </a:pPr>
            <a:r>
              <a:rPr lang="en-US" altLang="zh-CN"/>
              <a:t>       [3, 4, 5]])</a:t>
            </a:r>
          </a:p>
          <a:p>
            <a:pPr marL="0" indent="0">
              <a:buNone/>
            </a:pPr>
            <a:r>
              <a:rPr lang="en-US" altLang="zh-CN"/>
              <a:t>&gt;&gt;&gt; a.sum()</a:t>
            </a:r>
          </a:p>
          <a:p>
            <a:pPr marL="0" indent="0">
              <a:buNone/>
            </a:pPr>
            <a:r>
              <a:rPr lang="en-US" altLang="zh-CN"/>
              <a:t>15</a:t>
            </a:r>
            <a:endParaRPr lang="zh-CN" altLang="en-US"/>
          </a:p>
        </p:txBody>
      </p:sp>
      <p:sp>
        <p:nvSpPr>
          <p:cNvPr id="4" name="灯片编号占位符 3">
            <a:extLst>
              <a:ext uri="{FF2B5EF4-FFF2-40B4-BE49-F238E27FC236}">
                <a16:creationId xmlns:a16="http://schemas.microsoft.com/office/drawing/2014/main" id="{9D246571-2932-4E77-B1AB-9EC75B674DE2}"/>
              </a:ext>
            </a:extLst>
          </p:cNvPr>
          <p:cNvSpPr>
            <a:spLocks noGrp="1"/>
          </p:cNvSpPr>
          <p:nvPr>
            <p:ph type="sldNum" sz="quarter" idx="12"/>
          </p:nvPr>
        </p:nvSpPr>
        <p:spPr/>
        <p:txBody>
          <a:bodyPr/>
          <a:lstStyle/>
          <a:p>
            <a:fld id="{39603FB5-5DE6-44EA-8526-30B6B876200F}" type="slidenum">
              <a:rPr lang="zh-CN" altLang="en-US" smtClean="0"/>
              <a:pPr/>
              <a:t>117</a:t>
            </a:fld>
            <a:endParaRPr lang="zh-CN" altLang="en-US"/>
          </a:p>
        </p:txBody>
      </p:sp>
    </p:spTree>
    <p:extLst>
      <p:ext uri="{BB962C8B-B14F-4D97-AF65-F5344CB8AC3E}">
        <p14:creationId xmlns:p14="http://schemas.microsoft.com/office/powerpoint/2010/main" val="528697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A459E-5BD5-4E0B-81A3-CBDCD8EF00B3}"/>
              </a:ext>
            </a:extLst>
          </p:cNvPr>
          <p:cNvSpPr>
            <a:spLocks noGrp="1"/>
          </p:cNvSpPr>
          <p:nvPr>
            <p:ph type="title"/>
          </p:nvPr>
        </p:nvSpPr>
        <p:spPr/>
        <p:txBody>
          <a:bodyPr/>
          <a:lstStyle/>
          <a:p>
            <a:r>
              <a:rPr lang="en-US" altLang="zh-CN"/>
              <a:t>Numpy</a:t>
            </a:r>
            <a:r>
              <a:rPr lang="zh-CN" altLang="en-US"/>
              <a:t>数组的常用统计函数</a:t>
            </a:r>
          </a:p>
        </p:txBody>
      </p:sp>
      <p:sp>
        <p:nvSpPr>
          <p:cNvPr id="3" name="内容占位符 2">
            <a:extLst>
              <a:ext uri="{FF2B5EF4-FFF2-40B4-BE49-F238E27FC236}">
                <a16:creationId xmlns:a16="http://schemas.microsoft.com/office/drawing/2014/main" id="{207841C4-70CD-4025-982E-8DEF3DB52D23}"/>
              </a:ext>
            </a:extLst>
          </p:cNvPr>
          <p:cNvSpPr>
            <a:spLocks noGrp="1"/>
          </p:cNvSpPr>
          <p:nvPr>
            <p:ph idx="1"/>
          </p:nvPr>
        </p:nvSpPr>
        <p:spPr/>
        <p:txBody>
          <a:bodyPr/>
          <a:lstStyle/>
          <a:p>
            <a:pPr marL="0" indent="0">
              <a:buNone/>
            </a:pPr>
            <a:r>
              <a:rPr lang="en-US" altLang="zh-CN"/>
              <a:t>&gt;&gt;&gt; a</a:t>
            </a:r>
          </a:p>
          <a:p>
            <a:pPr marL="0" indent="0">
              <a:buNone/>
            </a:pPr>
            <a:r>
              <a:rPr lang="en-US" altLang="zh-CN"/>
              <a:t>array([[0, 1, 2],</a:t>
            </a:r>
          </a:p>
          <a:p>
            <a:pPr marL="0" indent="0">
              <a:buNone/>
            </a:pPr>
            <a:r>
              <a:rPr lang="en-US" altLang="zh-CN"/>
              <a:t>       [3, 4, 5]])</a:t>
            </a:r>
          </a:p>
          <a:p>
            <a:pPr marL="0" indent="0">
              <a:buNone/>
            </a:pPr>
            <a:r>
              <a:rPr lang="en-US" altLang="zh-CN"/>
              <a:t>&gt;&gt;&gt; a.sum(axis=0)</a:t>
            </a:r>
          </a:p>
          <a:p>
            <a:pPr marL="0" indent="0">
              <a:buNone/>
            </a:pPr>
            <a:r>
              <a:rPr lang="en-US" altLang="zh-CN"/>
              <a:t>array([3, 5, 7])</a:t>
            </a:r>
          </a:p>
          <a:p>
            <a:pPr marL="0" indent="0">
              <a:buNone/>
            </a:pPr>
            <a:r>
              <a:rPr lang="en-US" altLang="zh-CN"/>
              <a:t>&gt;&gt;&gt; a.sum(axis=1)</a:t>
            </a:r>
          </a:p>
          <a:p>
            <a:pPr marL="0" indent="0">
              <a:buNone/>
            </a:pPr>
            <a:r>
              <a:rPr lang="en-US" altLang="zh-CN"/>
              <a:t>array([ 3, 12])</a:t>
            </a:r>
            <a:endParaRPr lang="zh-CN" altLang="en-US"/>
          </a:p>
        </p:txBody>
      </p:sp>
      <p:sp>
        <p:nvSpPr>
          <p:cNvPr id="4" name="灯片编号占位符 3">
            <a:extLst>
              <a:ext uri="{FF2B5EF4-FFF2-40B4-BE49-F238E27FC236}">
                <a16:creationId xmlns:a16="http://schemas.microsoft.com/office/drawing/2014/main" id="{A896D6C1-C9F0-47CF-995B-1A3B546F65A5}"/>
              </a:ext>
            </a:extLst>
          </p:cNvPr>
          <p:cNvSpPr>
            <a:spLocks noGrp="1"/>
          </p:cNvSpPr>
          <p:nvPr>
            <p:ph type="sldNum" sz="quarter" idx="12"/>
          </p:nvPr>
        </p:nvSpPr>
        <p:spPr/>
        <p:txBody>
          <a:bodyPr/>
          <a:lstStyle/>
          <a:p>
            <a:fld id="{39603FB5-5DE6-44EA-8526-30B6B876200F}" type="slidenum">
              <a:rPr lang="zh-CN" altLang="en-US" smtClean="0"/>
              <a:pPr/>
              <a:t>118</a:t>
            </a:fld>
            <a:endParaRPr lang="zh-CN" altLang="en-US"/>
          </a:p>
        </p:txBody>
      </p:sp>
    </p:spTree>
    <p:extLst>
      <p:ext uri="{BB962C8B-B14F-4D97-AF65-F5344CB8AC3E}">
        <p14:creationId xmlns:p14="http://schemas.microsoft.com/office/powerpoint/2010/main" val="262195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D936D-1F8C-4FB5-9E77-071947063611}"/>
              </a:ext>
            </a:extLst>
          </p:cNvPr>
          <p:cNvSpPr>
            <a:spLocks noGrp="1"/>
          </p:cNvSpPr>
          <p:nvPr>
            <p:ph type="title"/>
          </p:nvPr>
        </p:nvSpPr>
        <p:spPr/>
        <p:txBody>
          <a:bodyPr/>
          <a:lstStyle/>
          <a:p>
            <a:r>
              <a:rPr lang="en-US" altLang="zh-CN"/>
              <a:t>NumPy</a:t>
            </a:r>
            <a:r>
              <a:rPr lang="zh-CN" altLang="en-US"/>
              <a:t>模块中的统计函数</a:t>
            </a:r>
          </a:p>
        </p:txBody>
      </p:sp>
      <p:sp>
        <p:nvSpPr>
          <p:cNvPr id="4" name="灯片编号占位符 3">
            <a:extLst>
              <a:ext uri="{FF2B5EF4-FFF2-40B4-BE49-F238E27FC236}">
                <a16:creationId xmlns:a16="http://schemas.microsoft.com/office/drawing/2014/main" id="{EBF9E3B3-26D9-46E8-90BC-E14180491202}"/>
              </a:ext>
            </a:extLst>
          </p:cNvPr>
          <p:cNvSpPr>
            <a:spLocks noGrp="1"/>
          </p:cNvSpPr>
          <p:nvPr>
            <p:ph type="sldNum" sz="quarter" idx="12"/>
          </p:nvPr>
        </p:nvSpPr>
        <p:spPr/>
        <p:txBody>
          <a:bodyPr/>
          <a:lstStyle/>
          <a:p>
            <a:fld id="{39603FB5-5DE6-44EA-8526-30B6B876200F}" type="slidenum">
              <a:rPr lang="zh-CN" altLang="en-US" smtClean="0"/>
              <a:pPr/>
              <a:t>119</a:t>
            </a:fld>
            <a:endParaRPr lang="zh-CN" altLang="en-US"/>
          </a:p>
        </p:txBody>
      </p:sp>
      <p:sp>
        <p:nvSpPr>
          <p:cNvPr id="8" name="文本框 7">
            <a:extLst>
              <a:ext uri="{FF2B5EF4-FFF2-40B4-BE49-F238E27FC236}">
                <a16:creationId xmlns:a16="http://schemas.microsoft.com/office/drawing/2014/main" id="{1C4DAA1B-7990-4C1E-964F-DF5C6722EA9A}"/>
              </a:ext>
            </a:extLst>
          </p:cNvPr>
          <p:cNvSpPr txBox="1"/>
          <p:nvPr/>
        </p:nvSpPr>
        <p:spPr>
          <a:xfrm>
            <a:off x="523875" y="1294656"/>
            <a:ext cx="11508655" cy="2862322"/>
          </a:xfrm>
          <a:prstGeom prst="rect">
            <a:avLst/>
          </a:prstGeom>
          <a:noFill/>
        </p:spPr>
        <p:txBody>
          <a:bodyPr wrap="square">
            <a:spAutoFit/>
          </a:bodyPr>
          <a:lstStyle/>
          <a:p>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NumPy</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模块中的统计函数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amin</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用于计算数组中的元素沿指定轴的最小值</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等价于数组的</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min</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方法。</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amax</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用于计算数组中的元素沿指定轴的最大值</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等价于数组的</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max</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方法。</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ptp</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函数计算数组中元素最大值与最小值的差（最大值</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最小值）。</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median</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函数用于计算数组</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中元素的中位数（中值）。</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mean</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函数返回数组中元素的算术平均值。</a:t>
            </a:r>
            <a:r>
              <a:rPr lang="zh-CN" altLang="zh-CN" sz="1800" i="1" kern="0">
                <a:solidFill>
                  <a:srgbClr val="FF0000"/>
                </a:solidFill>
                <a:effectLst/>
                <a:latin typeface="等线" panose="02010600030101010101" pitchFamily="2" charset="-122"/>
                <a:ea typeface="Consolas" panose="020B0609020204030204" pitchFamily="49" charset="0"/>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如果提供了轴，则沿其计算。算术平均值是沿轴的元素的总和除以元素的数量。</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average</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函数根据在另一个数组中给出的各自的权重计算数组中元素的加权平均值。</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var</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统计中的方差（样本方差）是每个样本值与全体样本值的平均数之差的平方值的平均数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numpy</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std</a:t>
            </a:r>
            <a:r>
              <a:rPr lang="en-US" altLang="zh-CN" sz="1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i="1"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标准差是一组数据平均值分散程度的一种度量。标准差是方差的算术平方根。</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43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本章学习目标</a:t>
            </a:r>
          </a:p>
        </p:txBody>
      </p:sp>
      <p:sp>
        <p:nvSpPr>
          <p:cNvPr id="3" name="Content Placeholder 2"/>
          <p:cNvSpPr>
            <a:spLocks noGrp="1"/>
          </p:cNvSpPr>
          <p:nvPr>
            <p:ph idx="1"/>
          </p:nvPr>
        </p:nvSpPr>
        <p:spPr>
          <a:xfrm>
            <a:off x="590550" y="788035"/>
            <a:ext cx="10515600" cy="5034280"/>
          </a:xfrm>
        </p:spPr>
        <p:txBody>
          <a:bodyPr>
            <a:normAutofit fontScale="95000"/>
          </a:bodyPr>
          <a:lstStyle/>
          <a:p>
            <a:pPr>
              <a:lnSpc>
                <a:spcPct val="150000"/>
              </a:lnSpc>
            </a:pPr>
            <a:r>
              <a:rPr lang="zh-CN" altLang="en-US"/>
              <a:t>认识</a:t>
            </a:r>
            <a:r>
              <a:rPr lang="en-US" altLang="zh-CN"/>
              <a:t>numpy</a:t>
            </a:r>
            <a:r>
              <a:rPr lang="zh-CN" altLang="en-US"/>
              <a:t>数据对象</a:t>
            </a:r>
            <a:r>
              <a:rPr lang="en-US" altLang="zh-CN"/>
              <a:t>,</a:t>
            </a:r>
            <a:r>
              <a:rPr lang="zh-CN" altLang="en-US"/>
              <a:t>会创建</a:t>
            </a:r>
            <a:r>
              <a:rPr lang="en-US" altLang="zh-CN"/>
              <a:t>numpy</a:t>
            </a:r>
            <a:r>
              <a:rPr lang="zh-CN" altLang="en-US"/>
              <a:t>数组</a:t>
            </a:r>
            <a:r>
              <a:rPr lang="en-US" altLang="zh-CN"/>
              <a:t>(</a:t>
            </a:r>
            <a:r>
              <a:rPr lang="zh-CN" altLang="en-US"/>
              <a:t>必须</a:t>
            </a:r>
            <a:r>
              <a:rPr lang="en-US" altLang="zh-CN"/>
              <a:t>)</a:t>
            </a:r>
          </a:p>
          <a:p>
            <a:pPr>
              <a:lnSpc>
                <a:spcPct val="150000"/>
              </a:lnSpc>
            </a:pPr>
            <a:r>
              <a:rPr lang="zh-CN" altLang="en-US"/>
              <a:t>熟练掌握</a:t>
            </a:r>
            <a:r>
              <a:rPr lang="en-US" altLang="zh-CN"/>
              <a:t>numpy</a:t>
            </a:r>
            <a:r>
              <a:rPr lang="zh-CN" altLang="en-US"/>
              <a:t>数组的元素访问、切片和修改</a:t>
            </a:r>
            <a:r>
              <a:rPr lang="en-US" altLang="zh-CN"/>
              <a:t>(</a:t>
            </a:r>
            <a:r>
              <a:rPr lang="zh-CN" altLang="en-US"/>
              <a:t>必须</a:t>
            </a:r>
            <a:r>
              <a:rPr lang="en-US" altLang="zh-CN"/>
              <a:t>)</a:t>
            </a:r>
          </a:p>
          <a:p>
            <a:pPr>
              <a:lnSpc>
                <a:spcPct val="150000"/>
              </a:lnSpc>
            </a:pPr>
            <a:r>
              <a:rPr lang="en-US" altLang="zh-CN"/>
              <a:t>熟练掌握numpy数组相关运算(</a:t>
            </a:r>
            <a:r>
              <a:rPr lang="zh-CN" altLang="en-US"/>
              <a:t>必须</a:t>
            </a:r>
            <a:r>
              <a:rPr lang="en-US" altLang="zh-CN"/>
              <a:t>)</a:t>
            </a:r>
          </a:p>
          <a:p>
            <a:pPr>
              <a:lnSpc>
                <a:spcPct val="150000"/>
              </a:lnSpc>
            </a:pPr>
            <a:r>
              <a:rPr lang="zh-CN" altLang="en-US"/>
              <a:t>熟练掌握</a:t>
            </a:r>
            <a:r>
              <a:rPr lang="en-US" altLang="zh-CN"/>
              <a:t>numpy</a:t>
            </a:r>
            <a:r>
              <a:rPr lang="zh-CN" altLang="en-US"/>
              <a:t>数组的文件输入与输出</a:t>
            </a:r>
            <a:r>
              <a:rPr lang="en-US" altLang="zh-CN"/>
              <a:t>(</a:t>
            </a:r>
            <a:r>
              <a:rPr lang="zh-CN" altLang="en-US"/>
              <a:t>自学掌握</a:t>
            </a:r>
            <a:r>
              <a:rPr lang="en-US" altLang="zh-CN"/>
              <a:t>)</a:t>
            </a:r>
          </a:p>
          <a:p>
            <a:pPr fontAlgn="auto">
              <a:lnSpc>
                <a:spcPct val="150000"/>
              </a:lnSpc>
            </a:pPr>
            <a:endParaRPr lang="en-US" sz="2400">
              <a:latin typeface="Consolas" panose="020B0609020204030204" pitchFamily="49"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565CE74E-AB26-4998-AD42-012C4C1AD076}" type="slidenum">
              <a:rPr lang="zh-CN" altLang="en-US" smtClean="0"/>
              <a:t>12</a:t>
            </a:fld>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AA811-33D0-44EE-9395-916E1800F8C0}"/>
              </a:ext>
            </a:extLst>
          </p:cNvPr>
          <p:cNvSpPr>
            <a:spLocks noGrp="1"/>
          </p:cNvSpPr>
          <p:nvPr>
            <p:ph type="title"/>
          </p:nvPr>
        </p:nvSpPr>
        <p:spPr/>
        <p:txBody>
          <a:bodyPr/>
          <a:lstStyle/>
          <a:p>
            <a:r>
              <a:rPr lang="zh-CN" altLang="en-US"/>
              <a:t>数组的文件输入与输出</a:t>
            </a:r>
          </a:p>
        </p:txBody>
      </p:sp>
      <p:pic>
        <p:nvPicPr>
          <p:cNvPr id="6" name="内容占位符 5">
            <a:extLst>
              <a:ext uri="{FF2B5EF4-FFF2-40B4-BE49-F238E27FC236}">
                <a16:creationId xmlns:a16="http://schemas.microsoft.com/office/drawing/2014/main" id="{3A5BFBF9-78E2-42EE-A107-B3B032DF1075}"/>
              </a:ext>
            </a:extLst>
          </p:cNvPr>
          <p:cNvPicPr>
            <a:picLocks noGrp="1" noChangeAspect="1"/>
          </p:cNvPicPr>
          <p:nvPr>
            <p:ph idx="1"/>
          </p:nvPr>
        </p:nvPicPr>
        <p:blipFill>
          <a:blip r:embed="rId2"/>
          <a:stretch>
            <a:fillRect/>
          </a:stretch>
        </p:blipFill>
        <p:spPr>
          <a:xfrm>
            <a:off x="548809" y="1551732"/>
            <a:ext cx="11094381" cy="3182193"/>
          </a:xfrm>
        </p:spPr>
      </p:pic>
      <p:sp>
        <p:nvSpPr>
          <p:cNvPr id="4" name="灯片编号占位符 3">
            <a:extLst>
              <a:ext uri="{FF2B5EF4-FFF2-40B4-BE49-F238E27FC236}">
                <a16:creationId xmlns:a16="http://schemas.microsoft.com/office/drawing/2014/main" id="{05F72320-1632-4BA1-8BF8-7DE5104E92CF}"/>
              </a:ext>
            </a:extLst>
          </p:cNvPr>
          <p:cNvSpPr>
            <a:spLocks noGrp="1"/>
          </p:cNvSpPr>
          <p:nvPr>
            <p:ph type="sldNum" sz="quarter" idx="12"/>
          </p:nvPr>
        </p:nvSpPr>
        <p:spPr/>
        <p:txBody>
          <a:bodyPr/>
          <a:lstStyle/>
          <a:p>
            <a:fld id="{39603FB5-5DE6-44EA-8526-30B6B876200F}" type="slidenum">
              <a:rPr lang="zh-CN" altLang="en-US" smtClean="0"/>
              <a:pPr/>
              <a:t>120</a:t>
            </a:fld>
            <a:endParaRPr lang="zh-CN" altLang="en-US"/>
          </a:p>
        </p:txBody>
      </p:sp>
    </p:spTree>
    <p:extLst>
      <p:ext uri="{BB962C8B-B14F-4D97-AF65-F5344CB8AC3E}">
        <p14:creationId xmlns:p14="http://schemas.microsoft.com/office/powerpoint/2010/main" val="40152197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381646-ED7F-42C6-B0F7-70F77E6D288C}"/>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390C13B4-EE3F-4FDA-A077-C1F20C37C83F}"/>
              </a:ext>
            </a:extLst>
          </p:cNvPr>
          <p:cNvSpPr>
            <a:spLocks noGrp="1"/>
          </p:cNvSpPr>
          <p:nvPr>
            <p:ph idx="1"/>
          </p:nvPr>
        </p:nvSpPr>
        <p:spPr>
          <a:xfrm>
            <a:off x="404567" y="727547"/>
            <a:ext cx="10958758" cy="4639945"/>
          </a:xfrm>
        </p:spPr>
        <p:txBody>
          <a:bodyPr/>
          <a:lstStyle/>
          <a:p>
            <a:pPr marL="0" indent="0">
              <a:buNone/>
            </a:pPr>
            <a:r>
              <a:rPr lang="en-US" altLang="zh-CN"/>
              <a:t>&gt;&gt;&gt; import numpy as np</a:t>
            </a:r>
          </a:p>
          <a:p>
            <a:pPr marL="0" indent="0">
              <a:buNone/>
            </a:pPr>
            <a:r>
              <a:rPr lang="en-US" altLang="zh-CN"/>
              <a:t>&gt;&gt;&gt; data = np.arange(50).reshape(5,10)</a:t>
            </a:r>
          </a:p>
          <a:p>
            <a:pPr marL="0" indent="0">
              <a:buNone/>
            </a:pPr>
            <a:r>
              <a:rPr lang="en-US" altLang="zh-CN"/>
              <a:t>&gt;&gt;&gt; np.savetxt('data_txt.txt', data, fmt='%d')</a:t>
            </a:r>
          </a:p>
          <a:p>
            <a:pPr marL="0" indent="0">
              <a:buNone/>
            </a:pPr>
            <a:r>
              <a:rPr lang="en-US" altLang="zh-CN"/>
              <a:t>&gt;&gt;&gt; np.savetxt('data_csv.csv', data, fmt="%d", delimiter=',')</a:t>
            </a:r>
            <a:endParaRPr lang="zh-CN" altLang="en-US"/>
          </a:p>
        </p:txBody>
      </p:sp>
      <p:sp>
        <p:nvSpPr>
          <p:cNvPr id="4" name="灯片编号占位符 3">
            <a:extLst>
              <a:ext uri="{FF2B5EF4-FFF2-40B4-BE49-F238E27FC236}">
                <a16:creationId xmlns:a16="http://schemas.microsoft.com/office/drawing/2014/main" id="{2E8705D8-5166-4C20-B304-80E08EFA8B41}"/>
              </a:ext>
            </a:extLst>
          </p:cNvPr>
          <p:cNvSpPr>
            <a:spLocks noGrp="1"/>
          </p:cNvSpPr>
          <p:nvPr>
            <p:ph type="sldNum" sz="quarter" idx="12"/>
          </p:nvPr>
        </p:nvSpPr>
        <p:spPr/>
        <p:txBody>
          <a:bodyPr/>
          <a:lstStyle/>
          <a:p>
            <a:fld id="{39603FB5-5DE6-44EA-8526-30B6B876200F}" type="slidenum">
              <a:rPr lang="zh-CN" altLang="en-US" smtClean="0"/>
              <a:pPr/>
              <a:t>121</a:t>
            </a:fld>
            <a:endParaRPr lang="zh-CN" altLang="en-US"/>
          </a:p>
        </p:txBody>
      </p:sp>
      <p:pic>
        <p:nvPicPr>
          <p:cNvPr id="6" name="图片 5">
            <a:extLst>
              <a:ext uri="{FF2B5EF4-FFF2-40B4-BE49-F238E27FC236}">
                <a16:creationId xmlns:a16="http://schemas.microsoft.com/office/drawing/2014/main" id="{5A6BFE64-6DD5-4EAD-8E0F-171C9D099DD5}"/>
              </a:ext>
            </a:extLst>
          </p:cNvPr>
          <p:cNvPicPr>
            <a:picLocks noChangeAspect="1"/>
          </p:cNvPicPr>
          <p:nvPr/>
        </p:nvPicPr>
        <p:blipFill>
          <a:blip r:embed="rId2"/>
          <a:stretch>
            <a:fillRect/>
          </a:stretch>
        </p:blipFill>
        <p:spPr>
          <a:xfrm>
            <a:off x="679369" y="2733622"/>
            <a:ext cx="4262041" cy="2786386"/>
          </a:xfrm>
          <a:prstGeom prst="rect">
            <a:avLst/>
          </a:prstGeom>
        </p:spPr>
      </p:pic>
      <p:pic>
        <p:nvPicPr>
          <p:cNvPr id="10" name="图片 9">
            <a:extLst>
              <a:ext uri="{FF2B5EF4-FFF2-40B4-BE49-F238E27FC236}">
                <a16:creationId xmlns:a16="http://schemas.microsoft.com/office/drawing/2014/main" id="{441BCECD-F30A-41DB-A1D2-A7A8C8DDF7B7}"/>
              </a:ext>
            </a:extLst>
          </p:cNvPr>
          <p:cNvPicPr>
            <a:picLocks noChangeAspect="1"/>
          </p:cNvPicPr>
          <p:nvPr/>
        </p:nvPicPr>
        <p:blipFill>
          <a:blip r:embed="rId3"/>
          <a:stretch>
            <a:fillRect/>
          </a:stretch>
        </p:blipFill>
        <p:spPr>
          <a:xfrm>
            <a:off x="5610146" y="2733622"/>
            <a:ext cx="4140761" cy="2786386"/>
          </a:xfrm>
          <a:prstGeom prst="rect">
            <a:avLst/>
          </a:prstGeom>
        </p:spPr>
      </p:pic>
    </p:spTree>
    <p:extLst>
      <p:ext uri="{BB962C8B-B14F-4D97-AF65-F5344CB8AC3E}">
        <p14:creationId xmlns:p14="http://schemas.microsoft.com/office/powerpoint/2010/main" val="18871057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3AB9D-5C06-4F76-ACCE-B682D221DCCE}"/>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417F75C0-9206-4673-A076-0553ACCF6CB5}"/>
              </a:ext>
            </a:extLst>
          </p:cNvPr>
          <p:cNvSpPr>
            <a:spLocks noGrp="1"/>
          </p:cNvSpPr>
          <p:nvPr>
            <p:ph idx="1"/>
          </p:nvPr>
        </p:nvSpPr>
        <p:spPr>
          <a:xfrm>
            <a:off x="404566" y="727547"/>
            <a:ext cx="12035083" cy="4639945"/>
          </a:xfrm>
        </p:spPr>
        <p:txBody>
          <a:bodyPr>
            <a:normAutofit fontScale="92500" lnSpcReduction="20000"/>
          </a:bodyPr>
          <a:lstStyle/>
          <a:p>
            <a:pPr marL="0" indent="0">
              <a:buNone/>
            </a:pPr>
            <a:r>
              <a:rPr lang="en-US" altLang="zh-CN"/>
              <a:t>&gt;&gt;&gt; dataFromFile = np.loadtxt('data_txt.txt')</a:t>
            </a:r>
          </a:p>
          <a:p>
            <a:pPr marL="0" indent="0">
              <a:buNone/>
            </a:pPr>
            <a:r>
              <a:rPr lang="en-US" altLang="zh-CN"/>
              <a:t>&gt;&gt;&gt; dataFromFile</a:t>
            </a:r>
          </a:p>
          <a:p>
            <a:pPr marL="0" indent="0">
              <a:buNone/>
            </a:pPr>
            <a:r>
              <a:rPr lang="en-US" altLang="zh-CN"/>
              <a:t>array([[ 0.,  1.,  2.,  3.,  4.,  5.,  6.,  7.,  8.,  9.],</a:t>
            </a:r>
          </a:p>
          <a:p>
            <a:pPr marL="0" indent="0">
              <a:buNone/>
            </a:pPr>
            <a:r>
              <a:rPr lang="en-US" altLang="zh-CN"/>
              <a:t>       [10., 11., 12., 13., 14., 15., 16., 17., 18., 19.],</a:t>
            </a:r>
          </a:p>
          <a:p>
            <a:pPr marL="0" indent="0">
              <a:buNone/>
            </a:pPr>
            <a:r>
              <a:rPr lang="en-US" altLang="zh-CN"/>
              <a:t>       [20., 21., 22., 23., 24., 25., 26., 27., 28., 29.],</a:t>
            </a:r>
          </a:p>
          <a:p>
            <a:pPr marL="0" indent="0">
              <a:buNone/>
            </a:pPr>
            <a:r>
              <a:rPr lang="en-US" altLang="zh-CN"/>
              <a:t>       [30., 31., 32., 33., 34., 35., 36., 37., 38., 39.],</a:t>
            </a:r>
          </a:p>
          <a:p>
            <a:pPr marL="0" indent="0">
              <a:buNone/>
            </a:pPr>
            <a:r>
              <a:rPr lang="en-US" altLang="zh-CN"/>
              <a:t>       [40., 41., 42., 43., 44., 45., 46., 47., 48., 49.]])</a:t>
            </a:r>
          </a:p>
          <a:p>
            <a:pPr marL="0" indent="0">
              <a:buNone/>
            </a:pPr>
            <a:r>
              <a:rPr lang="en-US" altLang="zh-CN"/>
              <a:t>&gt;&gt;&gt; data2FromFile = np.loadtxt('data_csv.csv', dtype=np.int, delimiter=',')</a:t>
            </a:r>
          </a:p>
          <a:p>
            <a:pPr marL="0" indent="0">
              <a:buNone/>
            </a:pPr>
            <a:r>
              <a:rPr lang="en-US" altLang="zh-CN"/>
              <a:t>&gt;&gt;&gt; data2FromFile</a:t>
            </a:r>
          </a:p>
          <a:p>
            <a:pPr marL="0" indent="0">
              <a:buNone/>
            </a:pPr>
            <a:r>
              <a:rPr lang="en-US" altLang="zh-CN"/>
              <a:t>array([[ 0,  1,  2,  3,  4,  5,  6,  7,  8,  9],</a:t>
            </a:r>
          </a:p>
          <a:p>
            <a:pPr marL="0" indent="0">
              <a:buNone/>
            </a:pPr>
            <a:r>
              <a:rPr lang="en-US" altLang="zh-CN"/>
              <a:t>       [10, 11, 12, 13, 14, 15, 16, 17, 18, 19],</a:t>
            </a:r>
          </a:p>
          <a:p>
            <a:pPr marL="0" indent="0">
              <a:buNone/>
            </a:pPr>
            <a:r>
              <a:rPr lang="en-US" altLang="zh-CN"/>
              <a:t>       [20, 21, 22, 23, 24, 25, 26, 27, 28, 29],</a:t>
            </a:r>
          </a:p>
          <a:p>
            <a:pPr marL="0" indent="0">
              <a:buNone/>
            </a:pPr>
            <a:r>
              <a:rPr lang="en-US" altLang="zh-CN"/>
              <a:t>       [30, 31, 32, 33, 34, 35, 36, 37, 38, 39],</a:t>
            </a:r>
          </a:p>
          <a:p>
            <a:pPr marL="0" indent="0">
              <a:buNone/>
            </a:pPr>
            <a:r>
              <a:rPr lang="en-US" altLang="zh-CN"/>
              <a:t>       [40, 41, 42, 43, 44, 45, 46, 47, 48, 49]])</a:t>
            </a:r>
            <a:endParaRPr lang="zh-CN" altLang="en-US"/>
          </a:p>
        </p:txBody>
      </p:sp>
      <p:sp>
        <p:nvSpPr>
          <p:cNvPr id="4" name="灯片编号占位符 3">
            <a:extLst>
              <a:ext uri="{FF2B5EF4-FFF2-40B4-BE49-F238E27FC236}">
                <a16:creationId xmlns:a16="http://schemas.microsoft.com/office/drawing/2014/main" id="{5E8B1CD9-BBA7-4DF7-9BEA-50267BC44D6E}"/>
              </a:ext>
            </a:extLst>
          </p:cNvPr>
          <p:cNvSpPr>
            <a:spLocks noGrp="1"/>
          </p:cNvSpPr>
          <p:nvPr>
            <p:ph type="sldNum" sz="quarter" idx="12"/>
          </p:nvPr>
        </p:nvSpPr>
        <p:spPr/>
        <p:txBody>
          <a:bodyPr/>
          <a:lstStyle/>
          <a:p>
            <a:fld id="{39603FB5-5DE6-44EA-8526-30B6B876200F}" type="slidenum">
              <a:rPr lang="zh-CN" altLang="en-US" smtClean="0"/>
              <a:pPr/>
              <a:t>122</a:t>
            </a:fld>
            <a:endParaRPr lang="zh-CN" altLang="en-US"/>
          </a:p>
        </p:txBody>
      </p:sp>
    </p:spTree>
    <p:extLst>
      <p:ext uri="{BB962C8B-B14F-4D97-AF65-F5344CB8AC3E}">
        <p14:creationId xmlns:p14="http://schemas.microsoft.com/office/powerpoint/2010/main" val="102277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ADF1C-3AD6-44C9-96BC-074355DBE4B5}"/>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DD52738D-98A9-4BC1-AA2C-F1455B92230F}"/>
              </a:ext>
            </a:extLst>
          </p:cNvPr>
          <p:cNvSpPr>
            <a:spLocks noGrp="1"/>
          </p:cNvSpPr>
          <p:nvPr>
            <p:ph idx="1"/>
          </p:nvPr>
        </p:nvSpPr>
        <p:spPr/>
        <p:txBody>
          <a:bodyPr>
            <a:normAutofit fontScale="92500" lnSpcReduction="20000"/>
          </a:bodyPr>
          <a:lstStyle/>
          <a:p>
            <a:pPr marL="0" indent="0">
              <a:buNone/>
            </a:pPr>
            <a:r>
              <a:rPr lang="en-US" altLang="zh-CN"/>
              <a:t>&gt;&gt;&gt; data = np.arange(50).reshape((2,5,5))</a:t>
            </a:r>
          </a:p>
          <a:p>
            <a:pPr marL="0" indent="0">
              <a:buNone/>
            </a:pPr>
            <a:r>
              <a:rPr lang="en-US" altLang="zh-CN"/>
              <a:t>&gt;&gt;&gt; data</a:t>
            </a:r>
          </a:p>
          <a:p>
            <a:pPr marL="0" indent="0">
              <a:buNone/>
            </a:pPr>
            <a:r>
              <a:rPr lang="en-US" altLang="zh-CN"/>
              <a:t>array([[[ 0,  1,  2,  3,  4],</a:t>
            </a:r>
          </a:p>
          <a:p>
            <a:pPr marL="0" indent="0">
              <a:buNone/>
            </a:pPr>
            <a:r>
              <a:rPr lang="en-US" altLang="zh-CN"/>
              <a:t>        [ 5,  6,  7,  8,  9],</a:t>
            </a:r>
          </a:p>
          <a:p>
            <a:pPr marL="0" indent="0">
              <a:buNone/>
            </a:pPr>
            <a:r>
              <a:rPr lang="en-US" altLang="zh-CN"/>
              <a:t>        [10, 11, 12, 13, 14],</a:t>
            </a:r>
          </a:p>
          <a:p>
            <a:pPr marL="0" indent="0">
              <a:buNone/>
            </a:pPr>
            <a:r>
              <a:rPr lang="en-US" altLang="zh-CN"/>
              <a:t>        [15, 16, 17, 18, 19],</a:t>
            </a:r>
          </a:p>
          <a:p>
            <a:pPr marL="0" indent="0">
              <a:buNone/>
            </a:pPr>
            <a:r>
              <a:rPr lang="en-US" altLang="zh-CN"/>
              <a:t>        [20, 21, 22, 23, 24]],</a:t>
            </a:r>
          </a:p>
          <a:p>
            <a:pPr marL="0" indent="0">
              <a:buNone/>
            </a:pPr>
            <a:endParaRPr lang="en-US" altLang="zh-CN"/>
          </a:p>
          <a:p>
            <a:pPr marL="0" indent="0">
              <a:buNone/>
            </a:pPr>
            <a:r>
              <a:rPr lang="en-US" altLang="zh-CN"/>
              <a:t>       [[25, 26, 27, 28, 29],</a:t>
            </a:r>
          </a:p>
          <a:p>
            <a:pPr marL="0" indent="0">
              <a:buNone/>
            </a:pPr>
            <a:r>
              <a:rPr lang="en-US" altLang="zh-CN"/>
              <a:t>        [30, 31, 32, 33, 34],</a:t>
            </a:r>
          </a:p>
          <a:p>
            <a:pPr marL="0" indent="0">
              <a:buNone/>
            </a:pPr>
            <a:r>
              <a:rPr lang="en-US" altLang="zh-CN"/>
              <a:t>        [35, 36, 37, 38, 39],</a:t>
            </a:r>
          </a:p>
          <a:p>
            <a:pPr marL="0" indent="0">
              <a:buNone/>
            </a:pPr>
            <a:r>
              <a:rPr lang="en-US" altLang="zh-CN"/>
              <a:t>        [40, 41, 42, 43, 44],</a:t>
            </a:r>
          </a:p>
          <a:p>
            <a:pPr marL="0" indent="0">
              <a:buNone/>
            </a:pPr>
            <a:r>
              <a:rPr lang="en-US" altLang="zh-CN"/>
              <a:t>        [45, 46, 47, 48, 49]]])</a:t>
            </a:r>
          </a:p>
          <a:p>
            <a:pPr marL="0" indent="0">
              <a:buNone/>
            </a:pPr>
            <a:r>
              <a:rPr lang="en-US" altLang="zh-CN"/>
              <a:t>&gt;&gt;&gt; data.tofile('data_tofile1.dat', format='%d')</a:t>
            </a:r>
            <a:endParaRPr lang="zh-CN" altLang="en-US"/>
          </a:p>
        </p:txBody>
      </p:sp>
      <p:sp>
        <p:nvSpPr>
          <p:cNvPr id="4" name="灯片编号占位符 3">
            <a:extLst>
              <a:ext uri="{FF2B5EF4-FFF2-40B4-BE49-F238E27FC236}">
                <a16:creationId xmlns:a16="http://schemas.microsoft.com/office/drawing/2014/main" id="{4A0E9A2E-9549-4E7A-95A5-162528563D53}"/>
              </a:ext>
            </a:extLst>
          </p:cNvPr>
          <p:cNvSpPr>
            <a:spLocks noGrp="1"/>
          </p:cNvSpPr>
          <p:nvPr>
            <p:ph type="sldNum" sz="quarter" idx="12"/>
          </p:nvPr>
        </p:nvSpPr>
        <p:spPr/>
        <p:txBody>
          <a:bodyPr/>
          <a:lstStyle/>
          <a:p>
            <a:fld id="{39603FB5-5DE6-44EA-8526-30B6B876200F}" type="slidenum">
              <a:rPr lang="zh-CN" altLang="en-US" smtClean="0"/>
              <a:pPr/>
              <a:t>123</a:t>
            </a:fld>
            <a:endParaRPr lang="zh-CN" altLang="en-US"/>
          </a:p>
        </p:txBody>
      </p:sp>
    </p:spTree>
    <p:extLst>
      <p:ext uri="{BB962C8B-B14F-4D97-AF65-F5344CB8AC3E}">
        <p14:creationId xmlns:p14="http://schemas.microsoft.com/office/powerpoint/2010/main" val="33707224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AE130-3A40-415F-A859-944042F45E98}"/>
              </a:ext>
            </a:extLst>
          </p:cNvPr>
          <p:cNvSpPr>
            <a:spLocks noGrp="1"/>
          </p:cNvSpPr>
          <p:nvPr>
            <p:ph type="title"/>
          </p:nvPr>
        </p:nvSpPr>
        <p:spPr/>
        <p:txBody>
          <a:bodyPr/>
          <a:lstStyle/>
          <a:p>
            <a:r>
              <a:rPr lang="zh-CN" altLang="en-US"/>
              <a:t>数组的文件输入与输出</a:t>
            </a:r>
          </a:p>
        </p:txBody>
      </p:sp>
      <p:sp>
        <p:nvSpPr>
          <p:cNvPr id="4" name="灯片编号占位符 3">
            <a:extLst>
              <a:ext uri="{FF2B5EF4-FFF2-40B4-BE49-F238E27FC236}">
                <a16:creationId xmlns:a16="http://schemas.microsoft.com/office/drawing/2014/main" id="{E4F2CEFC-21AE-429B-AAE1-171F3A85A529}"/>
              </a:ext>
            </a:extLst>
          </p:cNvPr>
          <p:cNvSpPr>
            <a:spLocks noGrp="1"/>
          </p:cNvSpPr>
          <p:nvPr>
            <p:ph type="sldNum" sz="quarter" idx="12"/>
          </p:nvPr>
        </p:nvSpPr>
        <p:spPr/>
        <p:txBody>
          <a:bodyPr/>
          <a:lstStyle/>
          <a:p>
            <a:fld id="{39603FB5-5DE6-44EA-8526-30B6B876200F}" type="slidenum">
              <a:rPr lang="zh-CN" altLang="en-US" smtClean="0"/>
              <a:pPr/>
              <a:t>124</a:t>
            </a:fld>
            <a:endParaRPr lang="zh-CN" altLang="en-US"/>
          </a:p>
        </p:txBody>
      </p:sp>
      <p:pic>
        <p:nvPicPr>
          <p:cNvPr id="6" name="图片 5">
            <a:extLst>
              <a:ext uri="{FF2B5EF4-FFF2-40B4-BE49-F238E27FC236}">
                <a16:creationId xmlns:a16="http://schemas.microsoft.com/office/drawing/2014/main" id="{103FFB73-498C-4887-81D5-4AAEFFC9C62F}"/>
              </a:ext>
            </a:extLst>
          </p:cNvPr>
          <p:cNvPicPr>
            <a:picLocks noChangeAspect="1"/>
          </p:cNvPicPr>
          <p:nvPr/>
        </p:nvPicPr>
        <p:blipFill>
          <a:blip r:embed="rId2"/>
          <a:stretch>
            <a:fillRect/>
          </a:stretch>
        </p:blipFill>
        <p:spPr>
          <a:xfrm>
            <a:off x="50176" y="677761"/>
            <a:ext cx="12141824" cy="1797142"/>
          </a:xfrm>
          <a:prstGeom prst="rect">
            <a:avLst/>
          </a:prstGeom>
        </p:spPr>
      </p:pic>
      <p:pic>
        <p:nvPicPr>
          <p:cNvPr id="8" name="图片 7">
            <a:extLst>
              <a:ext uri="{FF2B5EF4-FFF2-40B4-BE49-F238E27FC236}">
                <a16:creationId xmlns:a16="http://schemas.microsoft.com/office/drawing/2014/main" id="{C35EE927-4FB3-4B8D-B134-B555637CB4FB}"/>
              </a:ext>
            </a:extLst>
          </p:cNvPr>
          <p:cNvPicPr>
            <a:picLocks noChangeAspect="1"/>
          </p:cNvPicPr>
          <p:nvPr/>
        </p:nvPicPr>
        <p:blipFill>
          <a:blip r:embed="rId3"/>
          <a:stretch>
            <a:fillRect/>
          </a:stretch>
        </p:blipFill>
        <p:spPr>
          <a:xfrm>
            <a:off x="485544" y="2577633"/>
            <a:ext cx="8992062" cy="3924502"/>
          </a:xfrm>
          <a:prstGeom prst="rect">
            <a:avLst/>
          </a:prstGeom>
        </p:spPr>
      </p:pic>
    </p:spTree>
    <p:extLst>
      <p:ext uri="{BB962C8B-B14F-4D97-AF65-F5344CB8AC3E}">
        <p14:creationId xmlns:p14="http://schemas.microsoft.com/office/powerpoint/2010/main" val="316533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EEDFC-5B80-4950-9072-BA9AB37BD9A3}"/>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4A065F80-F977-453F-B84A-37CE07CE4408}"/>
              </a:ext>
            </a:extLst>
          </p:cNvPr>
          <p:cNvSpPr>
            <a:spLocks noGrp="1"/>
          </p:cNvSpPr>
          <p:nvPr>
            <p:ph idx="1"/>
          </p:nvPr>
        </p:nvSpPr>
        <p:spPr/>
        <p:txBody>
          <a:bodyPr>
            <a:normAutofit fontScale="70000" lnSpcReduction="20000"/>
          </a:bodyPr>
          <a:lstStyle/>
          <a:p>
            <a:pPr marL="0" indent="0">
              <a:buNone/>
            </a:pPr>
            <a:r>
              <a:rPr lang="en-US" altLang="zh-CN"/>
              <a:t>&gt;&gt;&gt; dataNew = np.fromfile('data_tofile1.dat', dtype=np.int)</a:t>
            </a:r>
          </a:p>
          <a:p>
            <a:pPr marL="0" indent="0">
              <a:buNone/>
            </a:pPr>
            <a:r>
              <a:rPr lang="en-US" altLang="zh-CN"/>
              <a:t>&gt;&gt;&gt; dataNew  #</a:t>
            </a:r>
            <a:r>
              <a:rPr lang="zh-CN" altLang="en-US"/>
              <a:t>默认返回是一维数组</a:t>
            </a:r>
            <a:endParaRPr lang="en-US" altLang="zh-CN"/>
          </a:p>
          <a:p>
            <a:pPr marL="0" indent="0">
              <a:buNone/>
            </a:pPr>
            <a:r>
              <a:rPr lang="en-US" altLang="zh-CN"/>
              <a:t>array([ 0,  1,  2,  3,  4,  5,  6,  7,  8,  9, 10, 11, 12, 13, 14, 15, 16,</a:t>
            </a:r>
          </a:p>
          <a:p>
            <a:pPr marL="0" indent="0">
              <a:buNone/>
            </a:pPr>
            <a:r>
              <a:rPr lang="en-US" altLang="zh-CN"/>
              <a:t>       17, 18, 19, 20, 21, 22, 23, 24, 25, 26, 27, 28, 29, 30, 31, 32, 33,</a:t>
            </a:r>
          </a:p>
          <a:p>
            <a:pPr marL="0" indent="0">
              <a:buNone/>
            </a:pPr>
            <a:r>
              <a:rPr lang="en-US" altLang="zh-CN"/>
              <a:t>       34, 35, 36, 37, 38, 39, 40, 41, 42, 43, 44, 45, 46, 47, 48, 49])</a:t>
            </a:r>
          </a:p>
          <a:p>
            <a:pPr marL="0" indent="0">
              <a:buNone/>
            </a:pPr>
            <a:r>
              <a:rPr lang="en-US" altLang="zh-CN"/>
              <a:t>&gt;&gt;&gt; dataNew.reshape((2,5,5))</a:t>
            </a:r>
          </a:p>
          <a:p>
            <a:pPr marL="0" indent="0">
              <a:buNone/>
            </a:pPr>
            <a:r>
              <a:rPr lang="en-US" altLang="zh-CN"/>
              <a:t>array([[[ 0,  1,  2,  3,  4],</a:t>
            </a:r>
          </a:p>
          <a:p>
            <a:pPr marL="0" indent="0">
              <a:buNone/>
            </a:pPr>
            <a:r>
              <a:rPr lang="en-US" altLang="zh-CN"/>
              <a:t>        [ 5,  6,  7,  8,  9],</a:t>
            </a:r>
          </a:p>
          <a:p>
            <a:pPr marL="0" indent="0">
              <a:buNone/>
            </a:pPr>
            <a:r>
              <a:rPr lang="en-US" altLang="zh-CN"/>
              <a:t>        [10, 11, 12, 13, 14],</a:t>
            </a:r>
          </a:p>
          <a:p>
            <a:pPr marL="0" indent="0">
              <a:buNone/>
            </a:pPr>
            <a:r>
              <a:rPr lang="en-US" altLang="zh-CN"/>
              <a:t>        [15, 16, 17, 18, 19],</a:t>
            </a:r>
          </a:p>
          <a:p>
            <a:pPr marL="0" indent="0">
              <a:buNone/>
            </a:pPr>
            <a:r>
              <a:rPr lang="en-US" altLang="zh-CN"/>
              <a:t>        [20, 21, 22, 23, 24]],</a:t>
            </a:r>
          </a:p>
          <a:p>
            <a:pPr marL="0" indent="0">
              <a:buNone/>
            </a:pPr>
            <a:endParaRPr lang="en-US" altLang="zh-CN"/>
          </a:p>
          <a:p>
            <a:pPr marL="0" indent="0">
              <a:buNone/>
            </a:pPr>
            <a:r>
              <a:rPr lang="en-US" altLang="zh-CN"/>
              <a:t>       [[25, 26, 27, 28, 29],</a:t>
            </a:r>
          </a:p>
          <a:p>
            <a:pPr marL="0" indent="0">
              <a:buNone/>
            </a:pPr>
            <a:r>
              <a:rPr lang="en-US" altLang="zh-CN"/>
              <a:t>        [30, 31, 32, 33, 34],</a:t>
            </a:r>
          </a:p>
          <a:p>
            <a:pPr marL="0" indent="0">
              <a:buNone/>
            </a:pPr>
            <a:r>
              <a:rPr lang="en-US" altLang="zh-CN"/>
              <a:t>        [35, 36, 37, 38, 39],</a:t>
            </a:r>
          </a:p>
          <a:p>
            <a:pPr marL="0" indent="0">
              <a:buNone/>
            </a:pPr>
            <a:r>
              <a:rPr lang="en-US" altLang="zh-CN"/>
              <a:t>        [40, 41, 42, 43, 44],</a:t>
            </a:r>
          </a:p>
          <a:p>
            <a:pPr marL="0" indent="0">
              <a:buNone/>
            </a:pPr>
            <a:r>
              <a:rPr lang="en-US" altLang="zh-CN"/>
              <a:t>        [45, 46, 47, 48, 49]]])</a:t>
            </a:r>
            <a:endParaRPr lang="zh-CN" altLang="en-US"/>
          </a:p>
        </p:txBody>
      </p:sp>
      <p:sp>
        <p:nvSpPr>
          <p:cNvPr id="4" name="灯片编号占位符 3">
            <a:extLst>
              <a:ext uri="{FF2B5EF4-FFF2-40B4-BE49-F238E27FC236}">
                <a16:creationId xmlns:a16="http://schemas.microsoft.com/office/drawing/2014/main" id="{8B76434C-2085-4AC7-9D72-2BD81313BEF2}"/>
              </a:ext>
            </a:extLst>
          </p:cNvPr>
          <p:cNvSpPr>
            <a:spLocks noGrp="1"/>
          </p:cNvSpPr>
          <p:nvPr>
            <p:ph type="sldNum" sz="quarter" idx="12"/>
          </p:nvPr>
        </p:nvSpPr>
        <p:spPr/>
        <p:txBody>
          <a:bodyPr/>
          <a:lstStyle/>
          <a:p>
            <a:fld id="{39603FB5-5DE6-44EA-8526-30B6B876200F}" type="slidenum">
              <a:rPr lang="zh-CN" altLang="en-US" smtClean="0"/>
              <a:pPr/>
              <a:t>125</a:t>
            </a:fld>
            <a:endParaRPr lang="zh-CN" altLang="en-US"/>
          </a:p>
        </p:txBody>
      </p:sp>
    </p:spTree>
    <p:extLst>
      <p:ext uri="{BB962C8B-B14F-4D97-AF65-F5344CB8AC3E}">
        <p14:creationId xmlns:p14="http://schemas.microsoft.com/office/powerpoint/2010/main" val="110174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2CEB0-C940-46C4-9E68-B184956A450E}"/>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394C5D10-3B92-43FC-B937-0D30806BB8EC}"/>
              </a:ext>
            </a:extLst>
          </p:cNvPr>
          <p:cNvSpPr>
            <a:spLocks noGrp="1"/>
          </p:cNvSpPr>
          <p:nvPr>
            <p:ph idx="1"/>
          </p:nvPr>
        </p:nvSpPr>
        <p:spPr/>
        <p:txBody>
          <a:bodyPr>
            <a:normAutofit fontScale="92500" lnSpcReduction="20000"/>
          </a:bodyPr>
          <a:lstStyle/>
          <a:p>
            <a:pPr marL="0" indent="0">
              <a:buNone/>
            </a:pPr>
            <a:r>
              <a:rPr lang="en-US" altLang="zh-CN"/>
              <a:t>&gt;&gt;&gt; data = np.arange(50).reshape((2,5,5))</a:t>
            </a:r>
          </a:p>
          <a:p>
            <a:pPr marL="0" indent="0">
              <a:buNone/>
            </a:pPr>
            <a:r>
              <a:rPr lang="en-US" altLang="zh-CN"/>
              <a:t>&gt;&gt;&gt; data</a:t>
            </a:r>
          </a:p>
          <a:p>
            <a:pPr marL="0" indent="0">
              <a:buNone/>
            </a:pPr>
            <a:r>
              <a:rPr lang="en-US" altLang="zh-CN"/>
              <a:t>array([[[ 0,  1,  2,  3,  4],</a:t>
            </a:r>
          </a:p>
          <a:p>
            <a:pPr marL="0" indent="0">
              <a:buNone/>
            </a:pPr>
            <a:r>
              <a:rPr lang="en-US" altLang="zh-CN"/>
              <a:t>        [ 5,  6,  7,  8,  9],</a:t>
            </a:r>
          </a:p>
          <a:p>
            <a:pPr marL="0" indent="0">
              <a:buNone/>
            </a:pPr>
            <a:r>
              <a:rPr lang="en-US" altLang="zh-CN"/>
              <a:t>        [10, 11, 12, 13, 14],</a:t>
            </a:r>
          </a:p>
          <a:p>
            <a:pPr marL="0" indent="0">
              <a:buNone/>
            </a:pPr>
            <a:r>
              <a:rPr lang="en-US" altLang="zh-CN"/>
              <a:t>        [15, 16, 17, 18, 19],</a:t>
            </a:r>
          </a:p>
          <a:p>
            <a:pPr marL="0" indent="0">
              <a:buNone/>
            </a:pPr>
            <a:r>
              <a:rPr lang="en-US" altLang="zh-CN"/>
              <a:t>        [20, 21, 22, 23, 24]],</a:t>
            </a:r>
          </a:p>
          <a:p>
            <a:pPr marL="0" indent="0">
              <a:buNone/>
            </a:pPr>
            <a:endParaRPr lang="en-US" altLang="zh-CN"/>
          </a:p>
          <a:p>
            <a:pPr marL="0" indent="0">
              <a:buNone/>
            </a:pPr>
            <a:r>
              <a:rPr lang="en-US" altLang="zh-CN"/>
              <a:t>       [[25, 26, 27, 28, 29],</a:t>
            </a:r>
          </a:p>
          <a:p>
            <a:pPr marL="0" indent="0">
              <a:buNone/>
            </a:pPr>
            <a:r>
              <a:rPr lang="en-US" altLang="zh-CN"/>
              <a:t>        [30, 31, 32, 33, 34],</a:t>
            </a:r>
          </a:p>
          <a:p>
            <a:pPr marL="0" indent="0">
              <a:buNone/>
            </a:pPr>
            <a:r>
              <a:rPr lang="en-US" altLang="zh-CN"/>
              <a:t>        [35, 36, 37, 38, 39],</a:t>
            </a:r>
          </a:p>
          <a:p>
            <a:pPr marL="0" indent="0">
              <a:buNone/>
            </a:pPr>
            <a:r>
              <a:rPr lang="en-US" altLang="zh-CN"/>
              <a:t>        [40, 41, 42, 43, 44],</a:t>
            </a:r>
          </a:p>
          <a:p>
            <a:pPr marL="0" indent="0">
              <a:buNone/>
            </a:pPr>
            <a:r>
              <a:rPr lang="en-US" altLang="zh-CN"/>
              <a:t>        [45, 46, 47, 48, 49]]])</a:t>
            </a:r>
          </a:p>
          <a:p>
            <a:pPr marL="0" indent="0">
              <a:buNone/>
            </a:pPr>
            <a:r>
              <a:rPr lang="en-US" altLang="zh-CN"/>
              <a:t>&gt;&gt;&gt; np.save('data_save.npy',data)</a:t>
            </a:r>
            <a:endParaRPr lang="zh-CN" altLang="en-US"/>
          </a:p>
        </p:txBody>
      </p:sp>
      <p:sp>
        <p:nvSpPr>
          <p:cNvPr id="4" name="灯片编号占位符 3">
            <a:extLst>
              <a:ext uri="{FF2B5EF4-FFF2-40B4-BE49-F238E27FC236}">
                <a16:creationId xmlns:a16="http://schemas.microsoft.com/office/drawing/2014/main" id="{7E334BA0-E9FA-49B6-8D7F-5D59E7CAECCA}"/>
              </a:ext>
            </a:extLst>
          </p:cNvPr>
          <p:cNvSpPr>
            <a:spLocks noGrp="1"/>
          </p:cNvSpPr>
          <p:nvPr>
            <p:ph type="sldNum" sz="quarter" idx="12"/>
          </p:nvPr>
        </p:nvSpPr>
        <p:spPr/>
        <p:txBody>
          <a:bodyPr/>
          <a:lstStyle/>
          <a:p>
            <a:fld id="{39603FB5-5DE6-44EA-8526-30B6B876200F}" type="slidenum">
              <a:rPr lang="zh-CN" altLang="en-US" smtClean="0"/>
              <a:pPr/>
              <a:t>126</a:t>
            </a:fld>
            <a:endParaRPr lang="zh-CN" altLang="en-US"/>
          </a:p>
        </p:txBody>
      </p:sp>
      <p:pic>
        <p:nvPicPr>
          <p:cNvPr id="6" name="图片 5">
            <a:extLst>
              <a:ext uri="{FF2B5EF4-FFF2-40B4-BE49-F238E27FC236}">
                <a16:creationId xmlns:a16="http://schemas.microsoft.com/office/drawing/2014/main" id="{65E423B0-0E13-447C-8D8C-68BE8FA83D1D}"/>
              </a:ext>
            </a:extLst>
          </p:cNvPr>
          <p:cNvPicPr>
            <a:picLocks noChangeAspect="1"/>
          </p:cNvPicPr>
          <p:nvPr/>
        </p:nvPicPr>
        <p:blipFill>
          <a:blip r:embed="rId2"/>
          <a:stretch>
            <a:fillRect/>
          </a:stretch>
        </p:blipFill>
        <p:spPr>
          <a:xfrm>
            <a:off x="5724141" y="1165101"/>
            <a:ext cx="6372681" cy="3992841"/>
          </a:xfrm>
          <a:prstGeom prst="rect">
            <a:avLst/>
          </a:prstGeom>
        </p:spPr>
      </p:pic>
    </p:spTree>
    <p:extLst>
      <p:ext uri="{BB962C8B-B14F-4D97-AF65-F5344CB8AC3E}">
        <p14:creationId xmlns:p14="http://schemas.microsoft.com/office/powerpoint/2010/main" val="3923047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7608-49B2-47FE-8A0E-07086509A325}"/>
              </a:ext>
            </a:extLst>
          </p:cNvPr>
          <p:cNvSpPr>
            <a:spLocks noGrp="1"/>
          </p:cNvSpPr>
          <p:nvPr>
            <p:ph type="title"/>
          </p:nvPr>
        </p:nvSpPr>
        <p:spPr/>
        <p:txBody>
          <a:bodyPr/>
          <a:lstStyle/>
          <a:p>
            <a:r>
              <a:rPr lang="zh-CN" altLang="en-US"/>
              <a:t>数组的文件输入与输出</a:t>
            </a:r>
          </a:p>
        </p:txBody>
      </p:sp>
      <p:sp>
        <p:nvSpPr>
          <p:cNvPr id="3" name="内容占位符 2">
            <a:extLst>
              <a:ext uri="{FF2B5EF4-FFF2-40B4-BE49-F238E27FC236}">
                <a16:creationId xmlns:a16="http://schemas.microsoft.com/office/drawing/2014/main" id="{5AF24256-7AE8-490D-96A2-80339182A720}"/>
              </a:ext>
            </a:extLst>
          </p:cNvPr>
          <p:cNvSpPr>
            <a:spLocks noGrp="1"/>
          </p:cNvSpPr>
          <p:nvPr>
            <p:ph idx="1"/>
          </p:nvPr>
        </p:nvSpPr>
        <p:spPr/>
        <p:txBody>
          <a:bodyPr>
            <a:normAutofit fontScale="92500" lnSpcReduction="10000"/>
          </a:bodyPr>
          <a:lstStyle/>
          <a:p>
            <a:pPr marL="0" indent="0">
              <a:buNone/>
            </a:pPr>
            <a:r>
              <a:rPr lang="en-US" altLang="zh-CN"/>
              <a:t>&gt;&gt;&gt; dataLoad = np.load('data_save.npy')</a:t>
            </a:r>
          </a:p>
          <a:p>
            <a:pPr marL="0" indent="0">
              <a:buNone/>
            </a:pPr>
            <a:r>
              <a:rPr lang="en-US" altLang="zh-CN"/>
              <a:t>&gt;&gt;&gt; dataLoad</a:t>
            </a:r>
          </a:p>
          <a:p>
            <a:pPr marL="0" indent="0">
              <a:buNone/>
            </a:pPr>
            <a:r>
              <a:rPr lang="en-US" altLang="zh-CN"/>
              <a:t>array([[[ 0,  1,  2,  3,  4],</a:t>
            </a:r>
          </a:p>
          <a:p>
            <a:pPr marL="0" indent="0">
              <a:buNone/>
            </a:pPr>
            <a:r>
              <a:rPr lang="en-US" altLang="zh-CN"/>
              <a:t>        [ 5,  6,  7,  8,  9],</a:t>
            </a:r>
          </a:p>
          <a:p>
            <a:pPr marL="0" indent="0">
              <a:buNone/>
            </a:pPr>
            <a:r>
              <a:rPr lang="en-US" altLang="zh-CN"/>
              <a:t>        [10, 11, 12, 13, 14],</a:t>
            </a:r>
          </a:p>
          <a:p>
            <a:pPr marL="0" indent="0">
              <a:buNone/>
            </a:pPr>
            <a:r>
              <a:rPr lang="en-US" altLang="zh-CN"/>
              <a:t>        [15, 16, 17, 18, 19],</a:t>
            </a:r>
          </a:p>
          <a:p>
            <a:pPr marL="0" indent="0">
              <a:buNone/>
            </a:pPr>
            <a:r>
              <a:rPr lang="en-US" altLang="zh-CN"/>
              <a:t>        [20, 21, 22, 23, 24]],</a:t>
            </a:r>
          </a:p>
          <a:p>
            <a:pPr marL="0" indent="0">
              <a:buNone/>
            </a:pPr>
            <a:endParaRPr lang="en-US" altLang="zh-CN"/>
          </a:p>
          <a:p>
            <a:pPr marL="0" indent="0">
              <a:buNone/>
            </a:pPr>
            <a:r>
              <a:rPr lang="en-US" altLang="zh-CN"/>
              <a:t>       [[25, 26, 27, 28, 29],</a:t>
            </a:r>
          </a:p>
          <a:p>
            <a:pPr marL="0" indent="0">
              <a:buNone/>
            </a:pPr>
            <a:r>
              <a:rPr lang="en-US" altLang="zh-CN"/>
              <a:t>        [30, 31, 32, 33, 34],</a:t>
            </a:r>
          </a:p>
          <a:p>
            <a:pPr marL="0" indent="0">
              <a:buNone/>
            </a:pPr>
            <a:r>
              <a:rPr lang="en-US" altLang="zh-CN"/>
              <a:t>        [35, 36, 37, 38, 39],</a:t>
            </a:r>
          </a:p>
          <a:p>
            <a:pPr marL="0" indent="0">
              <a:buNone/>
            </a:pPr>
            <a:r>
              <a:rPr lang="en-US" altLang="zh-CN"/>
              <a:t>        [40, 41, 42, 43, 44],</a:t>
            </a:r>
          </a:p>
          <a:p>
            <a:pPr marL="0" indent="0">
              <a:buNone/>
            </a:pPr>
            <a:r>
              <a:rPr lang="en-US" altLang="zh-CN"/>
              <a:t>        [45, 46, 47, 48, 49]]])</a:t>
            </a:r>
            <a:endParaRPr lang="zh-CN" altLang="en-US"/>
          </a:p>
        </p:txBody>
      </p:sp>
      <p:sp>
        <p:nvSpPr>
          <p:cNvPr id="4" name="灯片编号占位符 3">
            <a:extLst>
              <a:ext uri="{FF2B5EF4-FFF2-40B4-BE49-F238E27FC236}">
                <a16:creationId xmlns:a16="http://schemas.microsoft.com/office/drawing/2014/main" id="{A679A2CA-A862-4A9E-850A-5880BB0F2648}"/>
              </a:ext>
            </a:extLst>
          </p:cNvPr>
          <p:cNvSpPr>
            <a:spLocks noGrp="1"/>
          </p:cNvSpPr>
          <p:nvPr>
            <p:ph type="sldNum" sz="quarter" idx="12"/>
          </p:nvPr>
        </p:nvSpPr>
        <p:spPr/>
        <p:txBody>
          <a:bodyPr/>
          <a:lstStyle/>
          <a:p>
            <a:fld id="{39603FB5-5DE6-44EA-8526-30B6B876200F}" type="slidenum">
              <a:rPr lang="zh-CN" altLang="en-US" smtClean="0"/>
              <a:pPr/>
              <a:t>127</a:t>
            </a:fld>
            <a:endParaRPr lang="zh-CN" altLang="en-US"/>
          </a:p>
        </p:txBody>
      </p:sp>
    </p:spTree>
    <p:extLst>
      <p:ext uri="{BB962C8B-B14F-4D97-AF65-F5344CB8AC3E}">
        <p14:creationId xmlns:p14="http://schemas.microsoft.com/office/powerpoint/2010/main" val="18368351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708CC-26F1-46DB-A6D0-BC661B2A425C}"/>
              </a:ext>
            </a:extLst>
          </p:cNvPr>
          <p:cNvSpPr>
            <a:spLocks noGrp="1"/>
          </p:cNvSpPr>
          <p:nvPr>
            <p:ph type="title"/>
          </p:nvPr>
        </p:nvSpPr>
        <p:spPr/>
        <p:txBody>
          <a:bodyPr/>
          <a:lstStyle/>
          <a:p>
            <a:r>
              <a:rPr lang="en-US" altLang="zh-CN"/>
              <a:t>Numpy</a:t>
            </a:r>
            <a:r>
              <a:rPr lang="zh-CN" altLang="en-US"/>
              <a:t>在科学计算中的应用</a:t>
            </a:r>
            <a:r>
              <a:rPr lang="en-US" altLang="zh-CN"/>
              <a:t>(</a:t>
            </a:r>
            <a:r>
              <a:rPr lang="zh-CN" altLang="en-US"/>
              <a:t>自学</a:t>
            </a:r>
            <a:r>
              <a:rPr lang="en-US" altLang="zh-CN"/>
              <a:t>)</a:t>
            </a:r>
            <a:endParaRPr lang="zh-CN" altLang="en-US"/>
          </a:p>
        </p:txBody>
      </p:sp>
      <p:pic>
        <p:nvPicPr>
          <p:cNvPr id="6" name="内容占位符 5">
            <a:extLst>
              <a:ext uri="{FF2B5EF4-FFF2-40B4-BE49-F238E27FC236}">
                <a16:creationId xmlns:a16="http://schemas.microsoft.com/office/drawing/2014/main" id="{76AD38E1-763A-4719-AB61-DA90D354DFF8}"/>
              </a:ext>
            </a:extLst>
          </p:cNvPr>
          <p:cNvPicPr>
            <a:picLocks noGrp="1" noChangeAspect="1"/>
          </p:cNvPicPr>
          <p:nvPr>
            <p:ph idx="1"/>
          </p:nvPr>
        </p:nvPicPr>
        <p:blipFill>
          <a:blip r:embed="rId2"/>
          <a:stretch>
            <a:fillRect/>
          </a:stretch>
        </p:blipFill>
        <p:spPr>
          <a:xfrm>
            <a:off x="1836574" y="1653311"/>
            <a:ext cx="8751155" cy="3785464"/>
          </a:xfrm>
        </p:spPr>
      </p:pic>
      <p:sp>
        <p:nvSpPr>
          <p:cNvPr id="4" name="灯片编号占位符 3">
            <a:extLst>
              <a:ext uri="{FF2B5EF4-FFF2-40B4-BE49-F238E27FC236}">
                <a16:creationId xmlns:a16="http://schemas.microsoft.com/office/drawing/2014/main" id="{56FAD6E7-8C62-4214-BB63-9CD858BA5421}"/>
              </a:ext>
            </a:extLst>
          </p:cNvPr>
          <p:cNvSpPr>
            <a:spLocks noGrp="1"/>
          </p:cNvSpPr>
          <p:nvPr>
            <p:ph type="sldNum" sz="quarter" idx="12"/>
          </p:nvPr>
        </p:nvSpPr>
        <p:spPr/>
        <p:txBody>
          <a:bodyPr/>
          <a:lstStyle/>
          <a:p>
            <a:fld id="{39603FB5-5DE6-44EA-8526-30B6B876200F}" type="slidenum">
              <a:rPr lang="zh-CN" altLang="en-US" smtClean="0"/>
              <a:pPr/>
              <a:t>128</a:t>
            </a:fld>
            <a:endParaRPr lang="zh-CN" altLang="en-US"/>
          </a:p>
        </p:txBody>
      </p:sp>
    </p:spTree>
    <p:extLst>
      <p:ext uri="{BB962C8B-B14F-4D97-AF65-F5344CB8AC3E}">
        <p14:creationId xmlns:p14="http://schemas.microsoft.com/office/powerpoint/2010/main" val="33940235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2B2E1-159F-4F26-9B48-B412AF0E7631}"/>
              </a:ext>
            </a:extLst>
          </p:cNvPr>
          <p:cNvSpPr>
            <a:spLocks noGrp="1"/>
          </p:cNvSpPr>
          <p:nvPr>
            <p:ph type="title"/>
          </p:nvPr>
        </p:nvSpPr>
        <p:spPr/>
        <p:txBody>
          <a:bodyPr/>
          <a:lstStyle/>
          <a:p>
            <a:r>
              <a:rPr lang="en-US" altLang="zh-CN"/>
              <a:t>求解线性方程组 (</a:t>
            </a:r>
            <a:r>
              <a:rPr lang="zh-CN" altLang="en-US"/>
              <a:t>自学</a:t>
            </a:r>
            <a:r>
              <a:rPr lang="en-US" altLang="zh-CN"/>
              <a:t>)</a:t>
            </a:r>
            <a:endParaRPr lang="zh-CN" altLang="en-US"/>
          </a:p>
        </p:txBody>
      </p:sp>
      <p:sp>
        <p:nvSpPr>
          <p:cNvPr id="4" name="灯片编号占位符 3">
            <a:extLst>
              <a:ext uri="{FF2B5EF4-FFF2-40B4-BE49-F238E27FC236}">
                <a16:creationId xmlns:a16="http://schemas.microsoft.com/office/drawing/2014/main" id="{841EB960-77AC-4B7A-B727-CA9D989A77DC}"/>
              </a:ext>
            </a:extLst>
          </p:cNvPr>
          <p:cNvSpPr>
            <a:spLocks noGrp="1"/>
          </p:cNvSpPr>
          <p:nvPr>
            <p:ph type="sldNum" sz="quarter" idx="12"/>
          </p:nvPr>
        </p:nvSpPr>
        <p:spPr/>
        <p:txBody>
          <a:bodyPr/>
          <a:lstStyle/>
          <a:p>
            <a:fld id="{39603FB5-5DE6-44EA-8526-30B6B876200F}" type="slidenum">
              <a:rPr lang="zh-CN" altLang="en-US" smtClean="0"/>
              <a:pPr/>
              <a:t>129</a:t>
            </a:fld>
            <a:endParaRPr lang="zh-CN" altLang="en-US"/>
          </a:p>
        </p:txBody>
      </p:sp>
      <p:pic>
        <p:nvPicPr>
          <p:cNvPr id="5" name="Content Placeholder 3">
            <a:extLst>
              <a:ext uri="{FF2B5EF4-FFF2-40B4-BE49-F238E27FC236}">
                <a16:creationId xmlns:a16="http://schemas.microsoft.com/office/drawing/2014/main" id="{FF8008A3-2CC5-4652-99A0-CDC7CDF10B80}"/>
              </a:ext>
            </a:extLst>
          </p:cNvPr>
          <p:cNvPicPr>
            <a:picLocks noGrp="1" noChangeAspect="1"/>
          </p:cNvPicPr>
          <p:nvPr>
            <p:ph idx="1"/>
          </p:nvPr>
        </p:nvPicPr>
        <p:blipFill>
          <a:blip r:embed="rId2"/>
          <a:stretch>
            <a:fillRect/>
          </a:stretch>
        </p:blipFill>
        <p:spPr>
          <a:xfrm>
            <a:off x="2009776" y="1106854"/>
            <a:ext cx="6757616" cy="4245169"/>
          </a:xfrm>
          <a:prstGeom prst="rect">
            <a:avLst/>
          </a:prstGeom>
        </p:spPr>
      </p:pic>
    </p:spTree>
    <p:extLst>
      <p:ext uri="{BB962C8B-B14F-4D97-AF65-F5344CB8AC3E}">
        <p14:creationId xmlns:p14="http://schemas.microsoft.com/office/powerpoint/2010/main" val="135792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6F3B2-4F1B-4386-8E27-F7126402CEEC}"/>
              </a:ext>
            </a:extLst>
          </p:cNvPr>
          <p:cNvSpPr>
            <a:spLocks noGrp="1"/>
          </p:cNvSpPr>
          <p:nvPr>
            <p:ph type="title"/>
          </p:nvPr>
        </p:nvSpPr>
        <p:spPr/>
        <p:txBody>
          <a:bodyPr/>
          <a:lstStyle/>
          <a:p>
            <a:r>
              <a:rPr lang="en-US" altLang="zh-CN"/>
              <a:t>Numpy</a:t>
            </a:r>
            <a:r>
              <a:rPr lang="zh-CN" altLang="en-US"/>
              <a:t>简介</a:t>
            </a:r>
          </a:p>
        </p:txBody>
      </p:sp>
      <p:sp>
        <p:nvSpPr>
          <p:cNvPr id="3" name="内容占位符 2">
            <a:extLst>
              <a:ext uri="{FF2B5EF4-FFF2-40B4-BE49-F238E27FC236}">
                <a16:creationId xmlns:a16="http://schemas.microsoft.com/office/drawing/2014/main" id="{604E8A12-3598-4A0F-9125-F64B9D6824C3}"/>
              </a:ext>
            </a:extLst>
          </p:cNvPr>
          <p:cNvSpPr>
            <a:spLocks noGrp="1"/>
          </p:cNvSpPr>
          <p:nvPr>
            <p:ph idx="1"/>
          </p:nvPr>
        </p:nvSpPr>
        <p:spPr/>
        <p:txBody>
          <a:bodyPr/>
          <a:lstStyle/>
          <a:p>
            <a:r>
              <a:rPr lang="en-US" altLang="zh-CN"/>
              <a:t>NumPy</a:t>
            </a:r>
            <a:r>
              <a:rPr lang="zh-CN" altLang="en-US"/>
              <a:t>最重要的一个特点是其 </a:t>
            </a:r>
            <a:r>
              <a:rPr lang="en-US" altLang="zh-CN"/>
              <a:t>N </a:t>
            </a:r>
            <a:r>
              <a:rPr lang="zh-CN" altLang="en-US"/>
              <a:t>维数组对象 </a:t>
            </a:r>
            <a:r>
              <a:rPr lang="en-US" altLang="zh-CN"/>
              <a:t>ndarray</a:t>
            </a:r>
            <a:r>
              <a:rPr lang="zh-CN" altLang="en-US"/>
              <a:t>，它是一系列同类型数据的集合</a:t>
            </a:r>
            <a:endParaRPr lang="en-US" altLang="zh-CN"/>
          </a:p>
          <a:p>
            <a:r>
              <a:rPr lang="zh-CN" altLang="en-US"/>
              <a:t>支持以 </a:t>
            </a:r>
            <a:r>
              <a:rPr lang="en-US" altLang="zh-CN"/>
              <a:t>0 </a:t>
            </a:r>
            <a:r>
              <a:rPr lang="zh-CN" altLang="en-US"/>
              <a:t>下标为开始进行数组中元素的索引。</a:t>
            </a:r>
            <a:endParaRPr lang="en-US" altLang="zh-CN"/>
          </a:p>
          <a:p>
            <a:r>
              <a:rPr lang="en-US" altLang="zh-CN"/>
              <a:t>ndarray </a:t>
            </a:r>
            <a:r>
              <a:rPr lang="zh-CN" altLang="en-US"/>
              <a:t>中的每个元素在内存中都有相同存储大小的区域。</a:t>
            </a:r>
            <a:endParaRPr lang="en-US" altLang="zh-CN"/>
          </a:p>
          <a:p>
            <a:r>
              <a:rPr lang="en-US" altLang="zh-CN"/>
              <a:t>ndarray</a:t>
            </a:r>
            <a:r>
              <a:rPr lang="zh-CN" altLang="en-US"/>
              <a:t>对象的内容可以通过索引或切片来访问和修改，与 </a:t>
            </a:r>
            <a:r>
              <a:rPr lang="en-US" altLang="zh-CN"/>
              <a:t>Python </a:t>
            </a:r>
            <a:r>
              <a:rPr lang="zh-CN" altLang="en-US"/>
              <a:t>中 </a:t>
            </a:r>
            <a:r>
              <a:rPr lang="en-US" altLang="zh-CN"/>
              <a:t>list </a:t>
            </a:r>
            <a:r>
              <a:rPr lang="zh-CN" altLang="en-US"/>
              <a:t>的切片操作一样。</a:t>
            </a:r>
            <a:endParaRPr lang="en-US" altLang="zh-CN"/>
          </a:p>
          <a:p>
            <a:endParaRPr lang="en-US" altLang="zh-CN"/>
          </a:p>
        </p:txBody>
      </p:sp>
      <p:sp>
        <p:nvSpPr>
          <p:cNvPr id="4" name="灯片编号占位符 3">
            <a:extLst>
              <a:ext uri="{FF2B5EF4-FFF2-40B4-BE49-F238E27FC236}">
                <a16:creationId xmlns:a16="http://schemas.microsoft.com/office/drawing/2014/main" id="{7D0F77E7-352D-47ED-8739-AF7090C54994}"/>
              </a:ext>
            </a:extLst>
          </p:cNvPr>
          <p:cNvSpPr>
            <a:spLocks noGrp="1"/>
          </p:cNvSpPr>
          <p:nvPr>
            <p:ph type="sldNum" sz="quarter" idx="12"/>
          </p:nvPr>
        </p:nvSpPr>
        <p:spPr/>
        <p:txBody>
          <a:bodyPr/>
          <a:lstStyle/>
          <a:p>
            <a:fld id="{39603FB5-5DE6-44EA-8526-30B6B876200F}" type="slidenum">
              <a:rPr lang="zh-CN" altLang="en-US" smtClean="0"/>
              <a:pPr/>
              <a:t>13</a:t>
            </a:fld>
            <a:endParaRPr lang="zh-CN" altLang="en-US"/>
          </a:p>
        </p:txBody>
      </p:sp>
    </p:spTree>
    <p:extLst>
      <p:ext uri="{BB962C8B-B14F-4D97-AF65-F5344CB8AC3E}">
        <p14:creationId xmlns:p14="http://schemas.microsoft.com/office/powerpoint/2010/main" val="32687886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489A-A492-489E-9B0B-8D927B40AB07}"/>
              </a:ext>
            </a:extLst>
          </p:cNvPr>
          <p:cNvSpPr>
            <a:spLocks noGrp="1"/>
          </p:cNvSpPr>
          <p:nvPr>
            <p:ph type="title"/>
          </p:nvPr>
        </p:nvSpPr>
        <p:spPr/>
        <p:txBody>
          <a:bodyPr/>
          <a:lstStyle/>
          <a:p>
            <a:r>
              <a:rPr lang="en-US" altLang="zh-CN"/>
              <a:t>求解线性方程组 (</a:t>
            </a:r>
            <a:r>
              <a:rPr lang="zh-CN" altLang="en-US"/>
              <a:t>自学</a:t>
            </a:r>
            <a:r>
              <a:rPr lang="en-US" altLang="zh-CN"/>
              <a:t>)</a:t>
            </a:r>
            <a:endParaRPr lang="zh-CN" altLang="en-US"/>
          </a:p>
        </p:txBody>
      </p:sp>
      <p:sp>
        <p:nvSpPr>
          <p:cNvPr id="4" name="灯片编号占位符 3">
            <a:extLst>
              <a:ext uri="{FF2B5EF4-FFF2-40B4-BE49-F238E27FC236}">
                <a16:creationId xmlns:a16="http://schemas.microsoft.com/office/drawing/2014/main" id="{72040B98-14E9-40E8-B774-2C5963CA1FC2}"/>
              </a:ext>
            </a:extLst>
          </p:cNvPr>
          <p:cNvSpPr>
            <a:spLocks noGrp="1"/>
          </p:cNvSpPr>
          <p:nvPr>
            <p:ph type="sldNum" sz="quarter" idx="12"/>
          </p:nvPr>
        </p:nvSpPr>
        <p:spPr/>
        <p:txBody>
          <a:bodyPr/>
          <a:lstStyle/>
          <a:p>
            <a:fld id="{39603FB5-5DE6-44EA-8526-30B6B876200F}" type="slidenum">
              <a:rPr lang="zh-CN" altLang="en-US" smtClean="0"/>
              <a:pPr/>
              <a:t>130</a:t>
            </a:fld>
            <a:endParaRPr lang="zh-CN" altLang="en-US"/>
          </a:p>
        </p:txBody>
      </p:sp>
      <p:sp>
        <p:nvSpPr>
          <p:cNvPr id="5" name="Content Placeholder 2">
            <a:extLst>
              <a:ext uri="{FF2B5EF4-FFF2-40B4-BE49-F238E27FC236}">
                <a16:creationId xmlns:a16="http://schemas.microsoft.com/office/drawing/2014/main" id="{37C665FE-7864-4F61-ABA2-6CDC05624A90}"/>
              </a:ext>
            </a:extLst>
          </p:cNvPr>
          <p:cNvSpPr>
            <a:spLocks noGrp="1"/>
          </p:cNvSpPr>
          <p:nvPr>
            <p:ph idx="1"/>
          </p:nvPr>
        </p:nvSpPr>
        <p:spPr>
          <a:xfrm>
            <a:off x="404567" y="727547"/>
            <a:ext cx="10515600" cy="3939703"/>
          </a:xfrm>
        </p:spPr>
        <p:txBody>
          <a:bodyPr/>
          <a:lstStyle/>
          <a:p>
            <a:pPr marL="0" indent="0">
              <a:buNone/>
            </a:pPr>
            <a:r>
              <a:rPr lang="en-US" sz="2000"/>
              <a:t>&gt;&gt;&gt; import numpy as np</a:t>
            </a:r>
          </a:p>
          <a:p>
            <a:pPr marL="0" indent="0">
              <a:buNone/>
            </a:pPr>
            <a:endParaRPr lang="en-US" sz="2000"/>
          </a:p>
          <a:p>
            <a:pPr marL="0" indent="0">
              <a:buNone/>
            </a:pPr>
            <a:r>
              <a:rPr lang="en-US" sz="2000"/>
              <a:t>&gt;&gt;&gt; a = np.array([[3,1], [1,2]])   # 系数矩阵</a:t>
            </a:r>
          </a:p>
          <a:p>
            <a:pPr marL="0" indent="0">
              <a:buNone/>
            </a:pPr>
            <a:r>
              <a:rPr lang="en-US" sz="2000"/>
              <a:t>&gt;&gt;&gt; b = np.array([9,8])            # 系数矩阵</a:t>
            </a:r>
          </a:p>
          <a:p>
            <a:pPr marL="0" indent="0">
              <a:buNone/>
            </a:pPr>
            <a:r>
              <a:rPr lang="en-US" sz="2000"/>
              <a:t>&gt;&gt;&gt; x = np.linalg.solve(a, b)      # 求解</a:t>
            </a:r>
          </a:p>
          <a:p>
            <a:pPr marL="0" indent="0">
              <a:buNone/>
            </a:pPr>
            <a:r>
              <a:rPr lang="en-US" sz="2000"/>
              <a:t>&gt;&gt;&gt; x</a:t>
            </a:r>
          </a:p>
          <a:p>
            <a:pPr marL="0" indent="0">
              <a:buNone/>
            </a:pPr>
            <a:r>
              <a:rPr lang="en-US" sz="2000">
                <a:solidFill>
                  <a:srgbClr val="0070C0"/>
                </a:solidFill>
              </a:rPr>
              <a:t>array([2., 3.])</a:t>
            </a:r>
          </a:p>
          <a:p>
            <a:pPr marL="0" indent="0">
              <a:buNone/>
            </a:pPr>
            <a:r>
              <a:rPr lang="en-US" sz="2000"/>
              <a:t>&gt;&gt;&gt; np.dot(a, x)            # 验证</a:t>
            </a:r>
          </a:p>
          <a:p>
            <a:pPr marL="0" indent="0">
              <a:buNone/>
            </a:pPr>
            <a:r>
              <a:rPr lang="en-US" sz="2000">
                <a:solidFill>
                  <a:srgbClr val="0070C0"/>
                </a:solidFill>
              </a:rPr>
              <a:t>array([9., 8.])</a:t>
            </a:r>
          </a:p>
        </p:txBody>
      </p:sp>
    </p:spTree>
    <p:extLst>
      <p:ext uri="{BB962C8B-B14F-4D97-AF65-F5344CB8AC3E}">
        <p14:creationId xmlns:p14="http://schemas.microsoft.com/office/powerpoint/2010/main" val="32244543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测试两个数组的对应元素是否足够接近</a:t>
            </a:r>
            <a:r>
              <a:rPr lang="en-US" altLang="zh-CN"/>
              <a:t>—</a:t>
            </a:r>
            <a:r>
              <a:rPr lang="zh-CN" altLang="en-US">
                <a:solidFill>
                  <a:srgbClr val="FF0000"/>
                </a:solidFill>
              </a:rPr>
              <a:t>自学</a:t>
            </a:r>
            <a:endParaRPr lang="en-US">
              <a:solidFill>
                <a:srgbClr val="FF0000"/>
              </a:solidFill>
            </a:endParaRPr>
          </a:p>
        </p:txBody>
      </p:sp>
      <p:sp>
        <p:nvSpPr>
          <p:cNvPr id="4" name="灯片编号占位符 3">
            <a:extLst>
              <a:ext uri="{FF2B5EF4-FFF2-40B4-BE49-F238E27FC236}">
                <a16:creationId xmlns:a16="http://schemas.microsoft.com/office/drawing/2014/main" id="{C1D314F9-39C0-4052-936E-1D6B6B314DA2}"/>
              </a:ext>
            </a:extLst>
          </p:cNvPr>
          <p:cNvSpPr>
            <a:spLocks noGrp="1"/>
          </p:cNvSpPr>
          <p:nvPr>
            <p:ph type="sldNum" sz="quarter" idx="12"/>
          </p:nvPr>
        </p:nvSpPr>
        <p:spPr/>
        <p:txBody>
          <a:bodyPr/>
          <a:lstStyle/>
          <a:p>
            <a:fld id="{39603FB5-5DE6-44EA-8526-30B6B876200F}" type="slidenum">
              <a:rPr lang="zh-CN" altLang="en-US" smtClean="0"/>
              <a:pPr/>
              <a:t>131</a:t>
            </a:fld>
            <a:endParaRPr lang="zh-CN" altLang="en-US"/>
          </a:p>
        </p:txBody>
      </p:sp>
      <p:sp>
        <p:nvSpPr>
          <p:cNvPr id="7" name="文本框 6">
            <a:extLst>
              <a:ext uri="{FF2B5EF4-FFF2-40B4-BE49-F238E27FC236}">
                <a16:creationId xmlns:a16="http://schemas.microsoft.com/office/drawing/2014/main" id="{4BC865AA-4DE6-4B5A-9924-3FC023D635A9}"/>
              </a:ext>
            </a:extLst>
          </p:cNvPr>
          <p:cNvSpPr txBox="1"/>
          <p:nvPr/>
        </p:nvSpPr>
        <p:spPr>
          <a:xfrm>
            <a:off x="504825" y="1009650"/>
            <a:ext cx="10944225" cy="4401205"/>
          </a:xfrm>
          <a:prstGeom prst="rect">
            <a:avLst/>
          </a:prstGeom>
          <a:noFill/>
        </p:spPr>
        <p:txBody>
          <a:bodyPr wrap="square" rtlCol="0">
            <a:spAutoFit/>
          </a:bodyPr>
          <a:lstStyle/>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20</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import</a:t>
            </a:r>
            <a:r>
              <a:rPr lang="en-US" altLang="zh-CN" sz="2000" kern="0">
                <a:solidFill>
                  <a:srgbClr val="000000"/>
                </a:solidFill>
                <a:latin typeface="Courier New" panose="02070309020205020404" pitchFamily="49" charset="0"/>
                <a:cs typeface="Times New Roman" panose="02020603050405020304" pitchFamily="18" charset="0"/>
              </a:rPr>
              <a:t> numpy </a:t>
            </a:r>
            <a:r>
              <a:rPr lang="en-US" altLang="zh-CN" sz="2000" b="1" kern="0">
                <a:solidFill>
                  <a:srgbClr val="0000FF"/>
                </a:solidFill>
                <a:latin typeface="Courier New" panose="02070309020205020404" pitchFamily="49" charset="0"/>
                <a:cs typeface="Times New Roman" panose="02020603050405020304" pitchFamily="18" charset="0"/>
              </a:rPr>
              <a:t>as</a:t>
            </a:r>
            <a:r>
              <a:rPr lang="en-US" altLang="zh-CN" sz="2000" kern="0">
                <a:solidFill>
                  <a:srgbClr val="000000"/>
                </a:solidFill>
                <a:latin typeface="Courier New" panose="02070309020205020404" pitchFamily="49" charset="0"/>
                <a:cs typeface="Times New Roman" panose="02020603050405020304" pitchFamily="18" charset="0"/>
              </a:rPr>
              <a:t> np</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x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array</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2</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3</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4.001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5</a:t>
            </a:r>
            <a:r>
              <a:rPr lang="en-US" altLang="zh-CN" sz="2000"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22</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array</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1.999</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3</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4.01</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FF0000"/>
                </a:solidFill>
                <a:latin typeface="Courier New" panose="02070309020205020404" pitchFamily="49" charset="0"/>
                <a:cs typeface="Times New Roman" panose="02020603050405020304" pitchFamily="18" charset="0"/>
              </a:rPr>
              <a:t>5.1</a:t>
            </a:r>
            <a:r>
              <a:rPr lang="en-US" altLang="zh-CN" sz="2000"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23</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print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allclose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a:t>
            </a:r>
            <a:r>
              <a:rPr lang="en-US" altLang="zh-CN" sz="2000" b="1" kern="0">
                <a:solidFill>
                  <a:srgbClr val="000080"/>
                </a:solidFill>
                <a:latin typeface="Courier New" panose="02070309020205020404" pitchFamily="49" charset="0"/>
                <a:cs typeface="Times New Roman" panose="02020603050405020304" pitchFamily="18" charset="0"/>
              </a:rPr>
              <a:t>))   #</a:t>
            </a:r>
            <a:r>
              <a:rPr lang="zh-CN" altLang="en-US" sz="2000" b="1" kern="0">
                <a:solidFill>
                  <a:srgbClr val="000080"/>
                </a:solidFill>
                <a:latin typeface="Courier New" panose="02070309020205020404" pitchFamily="49" charset="0"/>
                <a:cs typeface="Times New Roman" panose="02020603050405020304" pitchFamily="18" charset="0"/>
              </a:rPr>
              <a:t>所有元素是否都接近</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FF"/>
                </a:solidFill>
                <a:latin typeface="Courier New" panose="02070309020205020404" pitchFamily="49" charset="0"/>
                <a:cs typeface="Times New Roman" panose="02020603050405020304" pitchFamily="18" charset="0"/>
              </a:rPr>
              <a:t>False</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24</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print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allclose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rtol</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0.2</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008000"/>
                </a:solidFill>
                <a:latin typeface="Courier New" panose="02070309020205020404" pitchFamily="49" charset="0"/>
                <a:cs typeface="Times New Roman" panose="02020603050405020304" pitchFamily="18" charset="0"/>
              </a:rPr>
              <a:t># </a:t>
            </a:r>
            <a:r>
              <a:rPr lang="zh-CN" altLang="zh-CN" sz="2000" kern="0">
                <a:solidFill>
                  <a:srgbClr val="008000"/>
                </a:solidFill>
                <a:latin typeface="Courier New" panose="02070309020205020404" pitchFamily="49" charset="0"/>
                <a:cs typeface="Courier New" panose="02070309020205020404" pitchFamily="49" charset="0"/>
              </a:rPr>
              <a:t>设置相对误差参数</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FF"/>
                </a:solidFill>
                <a:latin typeface="Courier New" panose="02070309020205020404" pitchFamily="49" charset="0"/>
                <a:cs typeface="Times New Roman" panose="02020603050405020304" pitchFamily="18" charset="0"/>
              </a:rPr>
              <a:t>True</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25</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print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allclose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atol</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0.2</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kern="0">
                <a:solidFill>
                  <a:srgbClr val="008000"/>
                </a:solidFill>
                <a:latin typeface="Courier New" panose="02070309020205020404" pitchFamily="49" charset="0"/>
                <a:cs typeface="Times New Roman" panose="02020603050405020304" pitchFamily="18" charset="0"/>
              </a:rPr>
              <a:t># </a:t>
            </a:r>
            <a:r>
              <a:rPr lang="zh-CN" altLang="zh-CN" sz="2000" kern="0">
                <a:solidFill>
                  <a:srgbClr val="008000"/>
                </a:solidFill>
                <a:latin typeface="Courier New" panose="02070309020205020404" pitchFamily="49" charset="0"/>
                <a:cs typeface="Courier New" panose="02070309020205020404" pitchFamily="49" charset="0"/>
              </a:rPr>
              <a:t>设置绝对误差参数</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FF"/>
                </a:solidFill>
                <a:latin typeface="Courier New" panose="02070309020205020404" pitchFamily="49" charset="0"/>
                <a:cs typeface="Times New Roman" panose="02020603050405020304" pitchFamily="18" charset="0"/>
              </a:rPr>
              <a:t>True</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26</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print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isclose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a:t>
            </a:r>
            <a:r>
              <a:rPr lang="en-US" altLang="zh-CN" sz="2000" b="1" kern="0">
                <a:solidFill>
                  <a:srgbClr val="000080"/>
                </a:solidFill>
                <a:latin typeface="Courier New" panose="02070309020205020404" pitchFamily="49" charset="0"/>
                <a:cs typeface="Times New Roman" panose="02020603050405020304" pitchFamily="18" charset="0"/>
              </a:rPr>
              <a:t>))    #</a:t>
            </a:r>
            <a:r>
              <a:rPr lang="zh-CN" altLang="en-US" sz="2000" b="1" kern="0">
                <a:solidFill>
                  <a:srgbClr val="000080"/>
                </a:solidFill>
                <a:latin typeface="Courier New" panose="02070309020205020404" pitchFamily="49" charset="0"/>
                <a:cs typeface="Times New Roman" panose="02020603050405020304" pitchFamily="18" charset="0"/>
              </a:rPr>
              <a:t>每个元素的是否接近</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False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False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False</a:t>
            </a:r>
            <a:r>
              <a:rPr lang="en-US" altLang="zh-CN" sz="2000"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sz="2000" kern="0">
                <a:solidFill>
                  <a:srgbClr val="000000"/>
                </a:solidFill>
                <a:latin typeface="Courier New" panose="02070309020205020404" pitchFamily="49" charset="0"/>
                <a:cs typeface="Times New Roman" panose="02020603050405020304" pitchFamily="18" charset="0"/>
              </a:rPr>
              <a:t>In </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27</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print</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np</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isclose</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x</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y</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atol</a:t>
            </a: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FF0000"/>
                </a:solidFill>
                <a:latin typeface="Courier New" panose="02070309020205020404" pitchFamily="49" charset="0"/>
                <a:cs typeface="Times New Roman" panose="02020603050405020304" pitchFamily="18" charset="0"/>
              </a:rPr>
              <a:t>0.2</a:t>
            </a:r>
            <a:r>
              <a:rPr lang="en-US" altLang="zh-CN" sz="2000"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b="1" kern="0">
                <a:solidFill>
                  <a:srgbClr val="000080"/>
                </a:solidFill>
                <a:latin typeface="Courier New" panose="02070309020205020404" pitchFamily="49" charset="0"/>
                <a:cs typeface="Times New Roman" panose="02020603050405020304" pitchFamily="18" charset="0"/>
              </a:rPr>
              <a:t>[</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kern="0">
                <a:solidFill>
                  <a:srgbClr val="000000"/>
                </a:solidFill>
                <a:latin typeface="Courier New" panose="02070309020205020404" pitchFamily="49" charset="0"/>
                <a:cs typeface="Times New Roman" panose="02020603050405020304" pitchFamily="18" charset="0"/>
              </a:rPr>
              <a:t>  </a:t>
            </a:r>
            <a:r>
              <a:rPr lang="en-US" altLang="zh-CN" sz="2000" b="1" kern="0">
                <a:solidFill>
                  <a:srgbClr val="0000FF"/>
                </a:solidFill>
                <a:latin typeface="Courier New" panose="02070309020205020404" pitchFamily="49" charset="0"/>
                <a:cs typeface="Times New Roman" panose="02020603050405020304" pitchFamily="18" charset="0"/>
              </a:rPr>
              <a:t>True</a:t>
            </a:r>
            <a:r>
              <a:rPr lang="en-US" altLang="zh-CN" sz="2000"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145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0B8C5-C1DA-4661-86C7-61B9DC9EE31F}"/>
              </a:ext>
            </a:extLst>
          </p:cNvPr>
          <p:cNvSpPr>
            <a:spLocks noGrp="1"/>
          </p:cNvSpPr>
          <p:nvPr>
            <p:ph type="title"/>
          </p:nvPr>
        </p:nvSpPr>
        <p:spPr/>
        <p:txBody>
          <a:bodyPr/>
          <a:lstStyle/>
          <a:p>
            <a:r>
              <a:rPr lang="zh-CN" altLang="en-US"/>
              <a:t>如何来根据不同的存放方式来找到想要的数据？</a:t>
            </a:r>
          </a:p>
        </p:txBody>
      </p:sp>
      <p:sp>
        <p:nvSpPr>
          <p:cNvPr id="4" name="灯片编号占位符 3">
            <a:extLst>
              <a:ext uri="{FF2B5EF4-FFF2-40B4-BE49-F238E27FC236}">
                <a16:creationId xmlns:a16="http://schemas.microsoft.com/office/drawing/2014/main" id="{EAD9312C-17C2-4466-B869-5F37EC515C03}"/>
              </a:ext>
            </a:extLst>
          </p:cNvPr>
          <p:cNvSpPr>
            <a:spLocks noGrp="1"/>
          </p:cNvSpPr>
          <p:nvPr>
            <p:ph type="sldNum" sz="quarter" idx="12"/>
          </p:nvPr>
        </p:nvSpPr>
        <p:spPr/>
        <p:txBody>
          <a:bodyPr/>
          <a:lstStyle/>
          <a:p>
            <a:fld id="{39603FB5-5DE6-44EA-8526-30B6B876200F}" type="slidenum">
              <a:rPr lang="zh-CN" altLang="en-US" smtClean="0"/>
              <a:pPr/>
              <a:t>14</a:t>
            </a:fld>
            <a:endParaRPr lang="zh-CN" altLang="en-US"/>
          </a:p>
        </p:txBody>
      </p:sp>
      <p:pic>
        <p:nvPicPr>
          <p:cNvPr id="6" name="图片 5">
            <a:extLst>
              <a:ext uri="{FF2B5EF4-FFF2-40B4-BE49-F238E27FC236}">
                <a16:creationId xmlns:a16="http://schemas.microsoft.com/office/drawing/2014/main" id="{96DC7E07-9B2A-46AC-BF01-C8AAA318785C}"/>
              </a:ext>
            </a:extLst>
          </p:cNvPr>
          <p:cNvPicPr>
            <a:picLocks noChangeAspect="1"/>
          </p:cNvPicPr>
          <p:nvPr/>
        </p:nvPicPr>
        <p:blipFill>
          <a:blip r:embed="rId3"/>
          <a:stretch>
            <a:fillRect/>
          </a:stretch>
        </p:blipFill>
        <p:spPr>
          <a:xfrm>
            <a:off x="749151" y="3571823"/>
            <a:ext cx="5223682" cy="2898857"/>
          </a:xfrm>
          <a:prstGeom prst="rect">
            <a:avLst/>
          </a:prstGeom>
        </p:spPr>
      </p:pic>
      <p:pic>
        <p:nvPicPr>
          <p:cNvPr id="8" name="图片 7">
            <a:extLst>
              <a:ext uri="{FF2B5EF4-FFF2-40B4-BE49-F238E27FC236}">
                <a16:creationId xmlns:a16="http://schemas.microsoft.com/office/drawing/2014/main" id="{04C4BE44-9330-40D7-B94B-BAB9C1986B66}"/>
              </a:ext>
            </a:extLst>
          </p:cNvPr>
          <p:cNvPicPr>
            <a:picLocks noChangeAspect="1"/>
          </p:cNvPicPr>
          <p:nvPr/>
        </p:nvPicPr>
        <p:blipFill>
          <a:blip r:embed="rId4"/>
          <a:stretch>
            <a:fillRect/>
          </a:stretch>
        </p:blipFill>
        <p:spPr>
          <a:xfrm>
            <a:off x="6677489" y="1467162"/>
            <a:ext cx="5223682" cy="4209322"/>
          </a:xfrm>
          <a:prstGeom prst="rect">
            <a:avLst/>
          </a:prstGeom>
        </p:spPr>
      </p:pic>
      <p:pic>
        <p:nvPicPr>
          <p:cNvPr id="3074" name="Picture 2">
            <a:extLst>
              <a:ext uri="{FF2B5EF4-FFF2-40B4-BE49-F238E27FC236}">
                <a16:creationId xmlns:a16="http://schemas.microsoft.com/office/drawing/2014/main" id="{4534F9B5-B0FC-4E99-8965-DF964028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119" y="770267"/>
            <a:ext cx="3915597" cy="260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79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08222-A856-42F8-945B-7A8FF425FBFC}"/>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把鸡蛋换成数再来看看</a:t>
            </a:r>
          </a:p>
        </p:txBody>
      </p:sp>
      <p:sp>
        <p:nvSpPr>
          <p:cNvPr id="4" name="灯片编号占位符 3">
            <a:extLst>
              <a:ext uri="{FF2B5EF4-FFF2-40B4-BE49-F238E27FC236}">
                <a16:creationId xmlns:a16="http://schemas.microsoft.com/office/drawing/2014/main" id="{649923DE-46EB-4851-B965-24768FCE0AC8}"/>
              </a:ext>
            </a:extLst>
          </p:cNvPr>
          <p:cNvSpPr>
            <a:spLocks noGrp="1"/>
          </p:cNvSpPr>
          <p:nvPr>
            <p:ph type="sldNum" sz="quarter" idx="12"/>
          </p:nvPr>
        </p:nvSpPr>
        <p:spPr/>
        <p:txBody>
          <a:bodyPr/>
          <a:lstStyle/>
          <a:p>
            <a:fld id="{39603FB5-5DE6-44EA-8526-30B6B876200F}" type="slidenum">
              <a:rPr lang="zh-CN" altLang="en-US" smtClean="0"/>
              <a:pPr/>
              <a:t>15</a:t>
            </a:fld>
            <a:endParaRPr lang="zh-CN" altLang="en-US"/>
          </a:p>
        </p:txBody>
      </p:sp>
      <p:pic>
        <p:nvPicPr>
          <p:cNvPr id="8" name="图片 7">
            <a:extLst>
              <a:ext uri="{FF2B5EF4-FFF2-40B4-BE49-F238E27FC236}">
                <a16:creationId xmlns:a16="http://schemas.microsoft.com/office/drawing/2014/main" id="{073677FE-53B0-4222-BEC6-4B63F2AC1DCD}"/>
              </a:ext>
            </a:extLst>
          </p:cNvPr>
          <p:cNvPicPr>
            <a:picLocks noChangeAspect="1"/>
          </p:cNvPicPr>
          <p:nvPr/>
        </p:nvPicPr>
        <p:blipFill>
          <a:blip r:embed="rId2"/>
          <a:stretch>
            <a:fillRect/>
          </a:stretch>
        </p:blipFill>
        <p:spPr>
          <a:xfrm>
            <a:off x="549236" y="915726"/>
            <a:ext cx="4192084" cy="1141674"/>
          </a:xfrm>
          <a:prstGeom prst="rect">
            <a:avLst/>
          </a:prstGeom>
        </p:spPr>
      </p:pic>
      <p:pic>
        <p:nvPicPr>
          <p:cNvPr id="10" name="图片 9">
            <a:extLst>
              <a:ext uri="{FF2B5EF4-FFF2-40B4-BE49-F238E27FC236}">
                <a16:creationId xmlns:a16="http://schemas.microsoft.com/office/drawing/2014/main" id="{3CA40B7F-758D-4F41-93F4-F0AAD0BC6C53}"/>
              </a:ext>
            </a:extLst>
          </p:cNvPr>
          <p:cNvPicPr>
            <a:picLocks noChangeAspect="1"/>
          </p:cNvPicPr>
          <p:nvPr/>
        </p:nvPicPr>
        <p:blipFill>
          <a:blip r:embed="rId3"/>
          <a:stretch>
            <a:fillRect/>
          </a:stretch>
        </p:blipFill>
        <p:spPr>
          <a:xfrm>
            <a:off x="7995935" y="677761"/>
            <a:ext cx="2586790" cy="5935061"/>
          </a:xfrm>
          <a:prstGeom prst="rect">
            <a:avLst/>
          </a:prstGeom>
        </p:spPr>
      </p:pic>
      <p:pic>
        <p:nvPicPr>
          <p:cNvPr id="12" name="图片 11">
            <a:extLst>
              <a:ext uri="{FF2B5EF4-FFF2-40B4-BE49-F238E27FC236}">
                <a16:creationId xmlns:a16="http://schemas.microsoft.com/office/drawing/2014/main" id="{6C512609-4265-4D65-8CE2-B4619431A0DC}"/>
              </a:ext>
            </a:extLst>
          </p:cNvPr>
          <p:cNvPicPr>
            <a:picLocks noChangeAspect="1"/>
          </p:cNvPicPr>
          <p:nvPr/>
        </p:nvPicPr>
        <p:blipFill>
          <a:blip r:embed="rId4"/>
          <a:stretch>
            <a:fillRect/>
          </a:stretch>
        </p:blipFill>
        <p:spPr>
          <a:xfrm>
            <a:off x="1609275" y="915726"/>
            <a:ext cx="5275440" cy="4865431"/>
          </a:xfrm>
          <a:prstGeom prst="rect">
            <a:avLst/>
          </a:prstGeom>
        </p:spPr>
      </p:pic>
      <p:pic>
        <p:nvPicPr>
          <p:cNvPr id="15" name="图片 14">
            <a:extLst>
              <a:ext uri="{FF2B5EF4-FFF2-40B4-BE49-F238E27FC236}">
                <a16:creationId xmlns:a16="http://schemas.microsoft.com/office/drawing/2014/main" id="{CF42785D-5E25-4095-AEF9-9506771F6019}"/>
              </a:ext>
            </a:extLst>
          </p:cNvPr>
          <p:cNvPicPr>
            <a:picLocks noChangeAspect="1"/>
          </p:cNvPicPr>
          <p:nvPr/>
        </p:nvPicPr>
        <p:blipFill>
          <a:blip r:embed="rId4"/>
          <a:stretch>
            <a:fillRect/>
          </a:stretch>
        </p:blipFill>
        <p:spPr>
          <a:xfrm>
            <a:off x="2164885" y="1486563"/>
            <a:ext cx="5275440" cy="4865431"/>
          </a:xfrm>
          <a:prstGeom prst="rect">
            <a:avLst/>
          </a:prstGeom>
        </p:spPr>
      </p:pic>
      <p:pic>
        <p:nvPicPr>
          <p:cNvPr id="16" name="图片 15">
            <a:extLst>
              <a:ext uri="{FF2B5EF4-FFF2-40B4-BE49-F238E27FC236}">
                <a16:creationId xmlns:a16="http://schemas.microsoft.com/office/drawing/2014/main" id="{FBD189B2-8342-4C12-A11D-50F062F39EA6}"/>
              </a:ext>
            </a:extLst>
          </p:cNvPr>
          <p:cNvPicPr>
            <a:picLocks noChangeAspect="1"/>
          </p:cNvPicPr>
          <p:nvPr/>
        </p:nvPicPr>
        <p:blipFill>
          <a:blip r:embed="rId4"/>
          <a:stretch>
            <a:fillRect/>
          </a:stretch>
        </p:blipFill>
        <p:spPr>
          <a:xfrm>
            <a:off x="3602506" y="2318228"/>
            <a:ext cx="5275440" cy="4865431"/>
          </a:xfrm>
          <a:prstGeom prst="rect">
            <a:avLst/>
          </a:prstGeom>
        </p:spPr>
      </p:pic>
    </p:spTree>
    <p:extLst>
      <p:ext uri="{BB962C8B-B14F-4D97-AF65-F5344CB8AC3E}">
        <p14:creationId xmlns:p14="http://schemas.microsoft.com/office/powerpoint/2010/main" val="21313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AC7B7-F19C-42A5-99A1-7B7EA9E5F316}"/>
              </a:ext>
            </a:extLst>
          </p:cNvPr>
          <p:cNvSpPr>
            <a:spLocks noGrp="1"/>
          </p:cNvSpPr>
          <p:nvPr>
            <p:ph type="title"/>
          </p:nvPr>
        </p:nvSpPr>
        <p:spPr/>
        <p:txBody>
          <a:bodyPr/>
          <a:lstStyle/>
          <a:p>
            <a:r>
              <a:rPr lang="zh-CN" altLang="en-US"/>
              <a:t>数组的维度（阶）</a:t>
            </a:r>
          </a:p>
        </p:txBody>
      </p:sp>
      <p:pic>
        <p:nvPicPr>
          <p:cNvPr id="5" name="内容占位符 4">
            <a:extLst>
              <a:ext uri="{FF2B5EF4-FFF2-40B4-BE49-F238E27FC236}">
                <a16:creationId xmlns:a16="http://schemas.microsoft.com/office/drawing/2014/main" id="{5CE6075F-FDDB-479D-9C37-D9493B2AE757}"/>
              </a:ext>
            </a:extLst>
          </p:cNvPr>
          <p:cNvPicPr>
            <a:picLocks noGrp="1" noChangeAspect="1"/>
          </p:cNvPicPr>
          <p:nvPr>
            <p:ph idx="1"/>
          </p:nvPr>
        </p:nvPicPr>
        <p:blipFill>
          <a:blip r:embed="rId3"/>
          <a:stretch>
            <a:fillRect/>
          </a:stretch>
        </p:blipFill>
        <p:spPr>
          <a:xfrm>
            <a:off x="598320" y="882298"/>
            <a:ext cx="8205788" cy="5547112"/>
          </a:xfrm>
          <a:prstGeom prst="rect">
            <a:avLst/>
          </a:prstGeom>
        </p:spPr>
      </p:pic>
      <p:sp>
        <p:nvSpPr>
          <p:cNvPr id="4" name="灯片编号占位符 3">
            <a:extLst>
              <a:ext uri="{FF2B5EF4-FFF2-40B4-BE49-F238E27FC236}">
                <a16:creationId xmlns:a16="http://schemas.microsoft.com/office/drawing/2014/main" id="{4F3C9ACC-8FDF-4AEE-A13A-AAE4D3D2B70C}"/>
              </a:ext>
            </a:extLst>
          </p:cNvPr>
          <p:cNvSpPr>
            <a:spLocks noGrp="1"/>
          </p:cNvSpPr>
          <p:nvPr>
            <p:ph type="sldNum" sz="quarter" idx="12"/>
          </p:nvPr>
        </p:nvSpPr>
        <p:spPr/>
        <p:txBody>
          <a:bodyPr/>
          <a:lstStyle/>
          <a:p>
            <a:fld id="{39603FB5-5DE6-44EA-8526-30B6B876200F}" type="slidenum">
              <a:rPr lang="zh-CN" altLang="en-US" smtClean="0"/>
              <a:pPr/>
              <a:t>16</a:t>
            </a:fld>
            <a:endParaRPr lang="zh-CN" altLang="en-US"/>
          </a:p>
        </p:txBody>
      </p:sp>
      <p:sp>
        <p:nvSpPr>
          <p:cNvPr id="3" name="文本框 2">
            <a:extLst>
              <a:ext uri="{FF2B5EF4-FFF2-40B4-BE49-F238E27FC236}">
                <a16:creationId xmlns:a16="http://schemas.microsoft.com/office/drawing/2014/main" id="{DB9F7A56-E21A-471F-9A83-B63077AD2F64}"/>
              </a:ext>
            </a:extLst>
          </p:cNvPr>
          <p:cNvSpPr txBox="1"/>
          <p:nvPr/>
        </p:nvSpPr>
        <p:spPr>
          <a:xfrm>
            <a:off x="8482263" y="1648326"/>
            <a:ext cx="3111417" cy="3416320"/>
          </a:xfrm>
          <a:prstGeom prst="rect">
            <a:avLst/>
          </a:prstGeom>
          <a:noFill/>
        </p:spPr>
        <p:txBody>
          <a:bodyPr wrap="square" rtlCol="0">
            <a:spAutoFit/>
          </a:bodyPr>
          <a:lstStyle/>
          <a:p>
            <a:r>
              <a:rPr lang="zh-CN" altLang="en-US" sz="3600" b="1">
                <a:solidFill>
                  <a:srgbClr val="FF0000"/>
                </a:solidFill>
              </a:rPr>
              <a:t>数组的维度：简单理解为想访问数组中的一个元素，需要几个位置</a:t>
            </a:r>
            <a:r>
              <a:rPr lang="en-US" altLang="zh-CN" sz="3600" b="1">
                <a:solidFill>
                  <a:srgbClr val="FF0000"/>
                </a:solidFill>
              </a:rPr>
              <a:t>(</a:t>
            </a:r>
            <a:r>
              <a:rPr lang="zh-CN" altLang="en-US" sz="3600" b="1">
                <a:solidFill>
                  <a:srgbClr val="FF0000"/>
                </a:solidFill>
              </a:rPr>
              <a:t>坐标</a:t>
            </a:r>
            <a:r>
              <a:rPr lang="en-US" altLang="zh-CN" sz="3600" b="1">
                <a:solidFill>
                  <a:srgbClr val="FF0000"/>
                </a:solidFill>
              </a:rPr>
              <a:t>)</a:t>
            </a:r>
            <a:r>
              <a:rPr lang="zh-CN" altLang="en-US" sz="3600" b="1">
                <a:solidFill>
                  <a:srgbClr val="FF0000"/>
                </a:solidFill>
              </a:rPr>
              <a:t>信息</a:t>
            </a:r>
          </a:p>
        </p:txBody>
      </p:sp>
    </p:spTree>
    <p:extLst>
      <p:ext uri="{BB962C8B-B14F-4D97-AF65-F5344CB8AC3E}">
        <p14:creationId xmlns:p14="http://schemas.microsoft.com/office/powerpoint/2010/main" val="217121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D2FD4-B65E-454B-AAFF-05C6D45B5601}"/>
              </a:ext>
            </a:extLst>
          </p:cNvPr>
          <p:cNvSpPr>
            <a:spLocks noGrp="1"/>
          </p:cNvSpPr>
          <p:nvPr>
            <p:ph type="title"/>
          </p:nvPr>
        </p:nvSpPr>
        <p:spPr/>
        <p:txBody>
          <a:bodyPr/>
          <a:lstStyle/>
          <a:p>
            <a:r>
              <a:rPr lang="en-US" altLang="zh-CN"/>
              <a:t>Numpy</a:t>
            </a:r>
            <a:r>
              <a:rPr lang="zh-CN" altLang="en-US"/>
              <a:t>数组的轴</a:t>
            </a:r>
            <a:r>
              <a:rPr lang="en-US" altLang="zh-CN"/>
              <a:t>(axis)(0—N-1)</a:t>
            </a:r>
            <a:endParaRPr lang="zh-CN" altLang="en-US"/>
          </a:p>
        </p:txBody>
      </p:sp>
      <p:sp>
        <p:nvSpPr>
          <p:cNvPr id="4" name="灯片编号占位符 3">
            <a:extLst>
              <a:ext uri="{FF2B5EF4-FFF2-40B4-BE49-F238E27FC236}">
                <a16:creationId xmlns:a16="http://schemas.microsoft.com/office/drawing/2014/main" id="{3FB84C62-90C0-4806-BDF6-E427331A35B2}"/>
              </a:ext>
            </a:extLst>
          </p:cNvPr>
          <p:cNvSpPr>
            <a:spLocks noGrp="1"/>
          </p:cNvSpPr>
          <p:nvPr>
            <p:ph type="sldNum" sz="quarter" idx="12"/>
          </p:nvPr>
        </p:nvSpPr>
        <p:spPr/>
        <p:txBody>
          <a:bodyPr/>
          <a:lstStyle/>
          <a:p>
            <a:fld id="{39603FB5-5DE6-44EA-8526-30B6B876200F}" type="slidenum">
              <a:rPr lang="zh-CN" altLang="en-US" smtClean="0"/>
              <a:pPr/>
              <a:t>17</a:t>
            </a:fld>
            <a:endParaRPr lang="zh-CN" altLang="en-US"/>
          </a:p>
        </p:txBody>
      </p:sp>
      <p:pic>
        <p:nvPicPr>
          <p:cNvPr id="2052" name="Picture 4">
            <a:extLst>
              <a:ext uri="{FF2B5EF4-FFF2-40B4-BE49-F238E27FC236}">
                <a16:creationId xmlns:a16="http://schemas.microsoft.com/office/drawing/2014/main" id="{50ABA2FF-2DF4-4882-A732-A83502338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7" y="1355161"/>
            <a:ext cx="8724900" cy="48770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08AFC2F-DABD-446E-9EBC-057A4542AA65}"/>
              </a:ext>
            </a:extLst>
          </p:cNvPr>
          <p:cNvSpPr txBox="1"/>
          <p:nvPr/>
        </p:nvSpPr>
        <p:spPr>
          <a:xfrm>
            <a:off x="323850" y="790575"/>
            <a:ext cx="7343775" cy="2062103"/>
          </a:xfrm>
          <a:prstGeom prst="rect">
            <a:avLst/>
          </a:prstGeom>
          <a:noFill/>
        </p:spPr>
        <p:txBody>
          <a:bodyPr wrap="square" rtlCol="0">
            <a:spAutoFit/>
          </a:bodyPr>
          <a:lstStyle/>
          <a:p>
            <a:r>
              <a:rPr lang="zh-CN" altLang="en-US" sz="3200"/>
              <a:t>每一个维度叫做一个轴</a:t>
            </a:r>
            <a:endParaRPr lang="en-US" altLang="zh-CN" sz="3200"/>
          </a:p>
          <a:p>
            <a:r>
              <a:rPr lang="zh-CN" altLang="en-US" sz="3200"/>
              <a:t>说明：这个轴的空间摆放顺序是</a:t>
            </a:r>
            <a:r>
              <a:rPr lang="en-US" altLang="zh-CN" sz="3200"/>
              <a:t>numpy</a:t>
            </a:r>
            <a:r>
              <a:rPr lang="zh-CN" altLang="en-US" sz="3200"/>
              <a:t>规定的，大家都要遵守的，但不是内存物理存储位置。</a:t>
            </a:r>
            <a:endParaRPr lang="zh-CN" altLang="en-US"/>
          </a:p>
        </p:txBody>
      </p:sp>
    </p:spTree>
    <p:extLst>
      <p:ext uri="{BB962C8B-B14F-4D97-AF65-F5344CB8AC3E}">
        <p14:creationId xmlns:p14="http://schemas.microsoft.com/office/powerpoint/2010/main" val="3127478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EE265-03CA-4434-B9DC-A563F070D4CC}"/>
              </a:ext>
            </a:extLst>
          </p:cNvPr>
          <p:cNvSpPr>
            <a:spLocks noGrp="1"/>
          </p:cNvSpPr>
          <p:nvPr>
            <p:ph type="title"/>
          </p:nvPr>
        </p:nvSpPr>
        <p:spPr/>
        <p:txBody>
          <a:bodyPr/>
          <a:lstStyle/>
          <a:p>
            <a:r>
              <a:rPr lang="zh-CN" altLang="en-US"/>
              <a:t>三维数组空间摆放的理解</a:t>
            </a:r>
          </a:p>
        </p:txBody>
      </p:sp>
      <p:sp>
        <p:nvSpPr>
          <p:cNvPr id="4" name="灯片编号占位符 3">
            <a:extLst>
              <a:ext uri="{FF2B5EF4-FFF2-40B4-BE49-F238E27FC236}">
                <a16:creationId xmlns:a16="http://schemas.microsoft.com/office/drawing/2014/main" id="{0BB1D29A-FB25-4921-BC03-46F39A9594F8}"/>
              </a:ext>
            </a:extLst>
          </p:cNvPr>
          <p:cNvSpPr>
            <a:spLocks noGrp="1"/>
          </p:cNvSpPr>
          <p:nvPr>
            <p:ph type="sldNum" sz="quarter" idx="12"/>
          </p:nvPr>
        </p:nvSpPr>
        <p:spPr/>
        <p:txBody>
          <a:bodyPr/>
          <a:lstStyle/>
          <a:p>
            <a:fld id="{39603FB5-5DE6-44EA-8526-30B6B876200F}" type="slidenum">
              <a:rPr lang="zh-CN" altLang="en-US" smtClean="0"/>
              <a:pPr/>
              <a:t>18</a:t>
            </a:fld>
            <a:endParaRPr lang="zh-CN" altLang="en-US"/>
          </a:p>
        </p:txBody>
      </p:sp>
      <p:sp>
        <p:nvSpPr>
          <p:cNvPr id="9" name="文本框 8">
            <a:extLst>
              <a:ext uri="{FF2B5EF4-FFF2-40B4-BE49-F238E27FC236}">
                <a16:creationId xmlns:a16="http://schemas.microsoft.com/office/drawing/2014/main" id="{9A0A02EA-64C9-42CB-9BD9-22CC18D7E277}"/>
              </a:ext>
            </a:extLst>
          </p:cNvPr>
          <p:cNvSpPr txBox="1"/>
          <p:nvPr/>
        </p:nvSpPr>
        <p:spPr>
          <a:xfrm>
            <a:off x="8891338" y="1491916"/>
            <a:ext cx="2683042" cy="1384995"/>
          </a:xfrm>
          <a:prstGeom prst="rect">
            <a:avLst/>
          </a:prstGeom>
          <a:noFill/>
        </p:spPr>
        <p:txBody>
          <a:bodyPr wrap="square" rtlCol="0">
            <a:spAutoFit/>
          </a:bodyPr>
          <a:lstStyle/>
          <a:p>
            <a:r>
              <a:rPr lang="en-US" altLang="zh-CN" sz="2800">
                <a:solidFill>
                  <a:srgbClr val="FF0000"/>
                </a:solidFill>
              </a:rPr>
              <a:t>0</a:t>
            </a:r>
            <a:r>
              <a:rPr lang="zh-CN" altLang="en-US" sz="2800">
                <a:solidFill>
                  <a:srgbClr val="FF0000"/>
                </a:solidFill>
              </a:rPr>
              <a:t>轴</a:t>
            </a:r>
            <a:r>
              <a:rPr lang="en-US" altLang="zh-CN" sz="2800">
                <a:solidFill>
                  <a:srgbClr val="FF0000"/>
                </a:solidFill>
              </a:rPr>
              <a:t>: </a:t>
            </a:r>
            <a:r>
              <a:rPr lang="zh-CN" altLang="en-US" sz="2800">
                <a:solidFill>
                  <a:srgbClr val="FF0000"/>
                </a:solidFill>
              </a:rPr>
              <a:t>从上往下</a:t>
            </a:r>
            <a:endParaRPr lang="en-US" altLang="zh-CN" sz="2800">
              <a:solidFill>
                <a:srgbClr val="FF0000"/>
              </a:solidFill>
            </a:endParaRPr>
          </a:p>
          <a:p>
            <a:r>
              <a:rPr lang="en-US" altLang="zh-CN" sz="2800">
                <a:solidFill>
                  <a:srgbClr val="FF0000"/>
                </a:solidFill>
              </a:rPr>
              <a:t>1</a:t>
            </a:r>
            <a:r>
              <a:rPr lang="zh-CN" altLang="en-US" sz="2800">
                <a:solidFill>
                  <a:srgbClr val="FF0000"/>
                </a:solidFill>
              </a:rPr>
              <a:t>轴</a:t>
            </a:r>
            <a:r>
              <a:rPr lang="en-US" altLang="zh-CN" sz="2800">
                <a:solidFill>
                  <a:srgbClr val="FF0000"/>
                </a:solidFill>
              </a:rPr>
              <a:t>: </a:t>
            </a:r>
            <a:r>
              <a:rPr lang="zh-CN" altLang="en-US" sz="2800">
                <a:solidFill>
                  <a:srgbClr val="FF0000"/>
                </a:solidFill>
              </a:rPr>
              <a:t>从左往右</a:t>
            </a:r>
            <a:endParaRPr lang="en-US" altLang="zh-CN" sz="2800">
              <a:solidFill>
                <a:srgbClr val="FF0000"/>
              </a:solidFill>
            </a:endParaRPr>
          </a:p>
          <a:p>
            <a:r>
              <a:rPr lang="en-US" altLang="zh-CN" sz="2800">
                <a:solidFill>
                  <a:srgbClr val="FF0000"/>
                </a:solidFill>
              </a:rPr>
              <a:t>2</a:t>
            </a:r>
            <a:r>
              <a:rPr lang="zh-CN" altLang="en-US" sz="2800">
                <a:solidFill>
                  <a:srgbClr val="FF0000"/>
                </a:solidFill>
              </a:rPr>
              <a:t>轴</a:t>
            </a:r>
            <a:r>
              <a:rPr lang="en-US" altLang="zh-CN" sz="2800">
                <a:solidFill>
                  <a:srgbClr val="FF0000"/>
                </a:solidFill>
              </a:rPr>
              <a:t>: </a:t>
            </a:r>
            <a:r>
              <a:rPr lang="zh-CN" altLang="en-US" sz="2800">
                <a:solidFill>
                  <a:srgbClr val="FF0000"/>
                </a:solidFill>
              </a:rPr>
              <a:t>从外往里</a:t>
            </a:r>
          </a:p>
        </p:txBody>
      </p:sp>
      <p:pic>
        <p:nvPicPr>
          <p:cNvPr id="5" name="图片 4">
            <a:extLst>
              <a:ext uri="{FF2B5EF4-FFF2-40B4-BE49-F238E27FC236}">
                <a16:creationId xmlns:a16="http://schemas.microsoft.com/office/drawing/2014/main" id="{CE556383-EAA0-4A52-A4E3-0C6E296B4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854242"/>
            <a:ext cx="7247021" cy="5435266"/>
          </a:xfrm>
          <a:prstGeom prst="rect">
            <a:avLst/>
          </a:prstGeom>
        </p:spPr>
      </p:pic>
      <p:sp>
        <p:nvSpPr>
          <p:cNvPr id="6" name="文本框 5">
            <a:extLst>
              <a:ext uri="{FF2B5EF4-FFF2-40B4-BE49-F238E27FC236}">
                <a16:creationId xmlns:a16="http://schemas.microsoft.com/office/drawing/2014/main" id="{B6889F21-A473-480E-9DE9-22F59D039AC5}"/>
              </a:ext>
            </a:extLst>
          </p:cNvPr>
          <p:cNvSpPr txBox="1"/>
          <p:nvPr/>
        </p:nvSpPr>
        <p:spPr>
          <a:xfrm>
            <a:off x="4331368" y="5859379"/>
            <a:ext cx="3982453" cy="369332"/>
          </a:xfrm>
          <a:prstGeom prst="rect">
            <a:avLst/>
          </a:prstGeom>
          <a:noFill/>
        </p:spPr>
        <p:txBody>
          <a:bodyPr wrap="square" rtlCol="0">
            <a:spAutoFit/>
          </a:bodyPr>
          <a:lstStyle/>
          <a:p>
            <a:r>
              <a:rPr lang="en-US" altLang="zh-CN"/>
              <a:t>20</a:t>
            </a:r>
            <a:r>
              <a:rPr lang="zh-CN" altLang="en-US"/>
              <a:t>级金融科技</a:t>
            </a:r>
            <a:r>
              <a:rPr lang="en-US" altLang="zh-CN"/>
              <a:t>1</a:t>
            </a:r>
            <a:r>
              <a:rPr lang="zh-CN" altLang="en-US"/>
              <a:t>班刘乐同学绘制</a:t>
            </a:r>
            <a:endParaRPr lang="en-US" altLang="zh-CN"/>
          </a:p>
        </p:txBody>
      </p:sp>
    </p:spTree>
    <p:extLst>
      <p:ext uri="{BB962C8B-B14F-4D97-AF65-F5344CB8AC3E}">
        <p14:creationId xmlns:p14="http://schemas.microsoft.com/office/powerpoint/2010/main" val="345597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1EDE-9823-4EA1-8B74-6662A79A3A73}"/>
              </a:ext>
            </a:extLst>
          </p:cNvPr>
          <p:cNvSpPr>
            <a:spLocks noGrp="1"/>
          </p:cNvSpPr>
          <p:nvPr>
            <p:ph type="title"/>
          </p:nvPr>
        </p:nvSpPr>
        <p:spPr/>
        <p:txBody>
          <a:bodyPr/>
          <a:lstStyle/>
          <a:p>
            <a:r>
              <a:rPr lang="en-US" altLang="zh-CN"/>
              <a:t>2</a:t>
            </a:r>
            <a:r>
              <a:rPr lang="zh-CN" altLang="en-US"/>
              <a:t>维数组的行列说法</a:t>
            </a:r>
          </a:p>
        </p:txBody>
      </p:sp>
      <p:pic>
        <p:nvPicPr>
          <p:cNvPr id="5" name="内容占位符 4">
            <a:extLst>
              <a:ext uri="{FF2B5EF4-FFF2-40B4-BE49-F238E27FC236}">
                <a16:creationId xmlns:a16="http://schemas.microsoft.com/office/drawing/2014/main" id="{2CF9A5C3-3AAF-488E-8568-BBE52AA9A252}"/>
              </a:ext>
            </a:extLst>
          </p:cNvPr>
          <p:cNvPicPr>
            <a:picLocks noGrp="1" noChangeAspect="1"/>
          </p:cNvPicPr>
          <p:nvPr>
            <p:ph idx="1"/>
          </p:nvPr>
        </p:nvPicPr>
        <p:blipFill>
          <a:blip r:embed="rId2"/>
          <a:stretch>
            <a:fillRect/>
          </a:stretch>
        </p:blipFill>
        <p:spPr>
          <a:xfrm>
            <a:off x="1947781" y="1884723"/>
            <a:ext cx="7251475" cy="2153468"/>
          </a:xfrm>
          <a:prstGeom prst="rect">
            <a:avLst/>
          </a:prstGeom>
        </p:spPr>
      </p:pic>
      <p:sp>
        <p:nvSpPr>
          <p:cNvPr id="4" name="灯片编号占位符 3">
            <a:extLst>
              <a:ext uri="{FF2B5EF4-FFF2-40B4-BE49-F238E27FC236}">
                <a16:creationId xmlns:a16="http://schemas.microsoft.com/office/drawing/2014/main" id="{03AEDDA5-2039-4B46-8CB3-1E0774ABC5DF}"/>
              </a:ext>
            </a:extLst>
          </p:cNvPr>
          <p:cNvSpPr>
            <a:spLocks noGrp="1"/>
          </p:cNvSpPr>
          <p:nvPr>
            <p:ph type="sldNum" sz="quarter" idx="12"/>
          </p:nvPr>
        </p:nvSpPr>
        <p:spPr/>
        <p:txBody>
          <a:bodyPr/>
          <a:lstStyle/>
          <a:p>
            <a:fld id="{39603FB5-5DE6-44EA-8526-30B6B876200F}" type="slidenum">
              <a:rPr lang="zh-CN" altLang="en-US" smtClean="0"/>
              <a:pPr/>
              <a:t>19</a:t>
            </a:fld>
            <a:endParaRPr lang="zh-CN" altLang="en-US"/>
          </a:p>
        </p:txBody>
      </p:sp>
      <p:sp>
        <p:nvSpPr>
          <p:cNvPr id="6" name="文本框 5">
            <a:extLst>
              <a:ext uri="{FF2B5EF4-FFF2-40B4-BE49-F238E27FC236}">
                <a16:creationId xmlns:a16="http://schemas.microsoft.com/office/drawing/2014/main" id="{B459BC5F-D39D-4F1C-A4AC-BF662E4CAC4E}"/>
              </a:ext>
            </a:extLst>
          </p:cNvPr>
          <p:cNvSpPr txBox="1"/>
          <p:nvPr/>
        </p:nvSpPr>
        <p:spPr>
          <a:xfrm>
            <a:off x="314326" y="1904182"/>
            <a:ext cx="1540628" cy="954107"/>
          </a:xfrm>
          <a:prstGeom prst="rect">
            <a:avLst/>
          </a:prstGeom>
          <a:noFill/>
        </p:spPr>
        <p:txBody>
          <a:bodyPr wrap="square" rtlCol="0">
            <a:spAutoFit/>
          </a:bodyPr>
          <a:lstStyle/>
          <a:p>
            <a:r>
              <a:rPr lang="en-US" altLang="zh-CN" sz="2800"/>
              <a:t>0</a:t>
            </a:r>
            <a:r>
              <a:rPr lang="zh-CN" altLang="en-US" sz="2800"/>
              <a:t>轴，</a:t>
            </a:r>
            <a:endParaRPr lang="en-US" altLang="zh-CN" sz="2800"/>
          </a:p>
          <a:p>
            <a:r>
              <a:rPr lang="zh-CN" altLang="en-US" sz="2800"/>
              <a:t>共有</a:t>
            </a:r>
            <a:r>
              <a:rPr lang="en-US" altLang="zh-CN" sz="2800"/>
              <a:t>2</a:t>
            </a:r>
            <a:r>
              <a:rPr lang="zh-CN" altLang="en-US" sz="2800"/>
              <a:t>行</a:t>
            </a:r>
          </a:p>
        </p:txBody>
      </p:sp>
      <p:sp>
        <p:nvSpPr>
          <p:cNvPr id="7" name="文本框 6">
            <a:extLst>
              <a:ext uri="{FF2B5EF4-FFF2-40B4-BE49-F238E27FC236}">
                <a16:creationId xmlns:a16="http://schemas.microsoft.com/office/drawing/2014/main" id="{CEBE0888-A283-404A-AED9-2E34AE57D4B2}"/>
              </a:ext>
            </a:extLst>
          </p:cNvPr>
          <p:cNvSpPr txBox="1"/>
          <p:nvPr/>
        </p:nvSpPr>
        <p:spPr>
          <a:xfrm>
            <a:off x="3810000" y="1190625"/>
            <a:ext cx="2571750" cy="523220"/>
          </a:xfrm>
          <a:prstGeom prst="rect">
            <a:avLst/>
          </a:prstGeom>
          <a:noFill/>
        </p:spPr>
        <p:txBody>
          <a:bodyPr wrap="square" rtlCol="0">
            <a:spAutoFit/>
          </a:bodyPr>
          <a:lstStyle/>
          <a:p>
            <a:r>
              <a:rPr lang="en-US" altLang="zh-CN" sz="2800"/>
              <a:t>1</a:t>
            </a:r>
            <a:r>
              <a:rPr lang="zh-CN" altLang="en-US" sz="2800"/>
              <a:t>轴，共有</a:t>
            </a:r>
            <a:r>
              <a:rPr lang="en-US" altLang="zh-CN" sz="2800"/>
              <a:t>3</a:t>
            </a:r>
            <a:r>
              <a:rPr lang="zh-CN" altLang="en-US" sz="2800"/>
              <a:t>列</a:t>
            </a:r>
          </a:p>
        </p:txBody>
      </p:sp>
    </p:spTree>
    <p:extLst>
      <p:ext uri="{BB962C8B-B14F-4D97-AF65-F5344CB8AC3E}">
        <p14:creationId xmlns:p14="http://schemas.microsoft.com/office/powerpoint/2010/main" val="139581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E20CC-EBDC-45FD-A096-379D19160C89}"/>
              </a:ext>
            </a:extLst>
          </p:cNvPr>
          <p:cNvSpPr>
            <a:spLocks noGrp="1"/>
          </p:cNvSpPr>
          <p:nvPr>
            <p:ph type="title"/>
          </p:nvPr>
        </p:nvSpPr>
        <p:spPr/>
        <p:txBody>
          <a:bodyPr/>
          <a:lstStyle/>
          <a:p>
            <a:r>
              <a:rPr lang="zh-CN" altLang="en-US"/>
              <a:t>想分析数据，首先存储数据</a:t>
            </a:r>
            <a:r>
              <a:rPr lang="en-US" altLang="zh-CN"/>
              <a:t>—</a:t>
            </a:r>
            <a:r>
              <a:rPr lang="zh-CN" altLang="en-US"/>
              <a:t>需要一个更高效便捷的数据存储的结构</a:t>
            </a:r>
          </a:p>
        </p:txBody>
      </p:sp>
      <p:sp>
        <p:nvSpPr>
          <p:cNvPr id="4" name="灯片编号占位符 3">
            <a:extLst>
              <a:ext uri="{FF2B5EF4-FFF2-40B4-BE49-F238E27FC236}">
                <a16:creationId xmlns:a16="http://schemas.microsoft.com/office/drawing/2014/main" id="{2C0F2A98-41C4-4B6D-B883-2752F373CA07}"/>
              </a:ext>
            </a:extLst>
          </p:cNvPr>
          <p:cNvSpPr>
            <a:spLocks noGrp="1"/>
          </p:cNvSpPr>
          <p:nvPr>
            <p:ph type="sldNum" sz="quarter" idx="12"/>
          </p:nvPr>
        </p:nvSpPr>
        <p:spPr/>
        <p:txBody>
          <a:bodyPr/>
          <a:lstStyle/>
          <a:p>
            <a:fld id="{39603FB5-5DE6-44EA-8526-30B6B876200F}" type="slidenum">
              <a:rPr lang="zh-CN" altLang="en-US" smtClean="0"/>
              <a:pPr/>
              <a:t>2</a:t>
            </a:fld>
            <a:endParaRPr lang="zh-CN" altLang="en-US"/>
          </a:p>
        </p:txBody>
      </p:sp>
      <p:pic>
        <p:nvPicPr>
          <p:cNvPr id="2050" name="Picture 2">
            <a:extLst>
              <a:ext uri="{FF2B5EF4-FFF2-40B4-BE49-F238E27FC236}">
                <a16:creationId xmlns:a16="http://schemas.microsoft.com/office/drawing/2014/main" id="{C0B92B60-17B1-43FD-B3AC-B7C8366B7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417" y="923424"/>
            <a:ext cx="4667250" cy="4667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9E0CC88-1BE2-47F3-8893-B55FD3DC6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33" y="1085850"/>
            <a:ext cx="61912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315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numpy数组及其运算——创建数组</a:t>
            </a:r>
          </a:p>
        </p:txBody>
      </p:sp>
      <p:sp>
        <p:nvSpPr>
          <p:cNvPr id="3" name="Content Placeholder 2"/>
          <p:cNvSpPr>
            <a:spLocks noGrp="1"/>
          </p:cNvSpPr>
          <p:nvPr>
            <p:ph idx="1"/>
          </p:nvPr>
        </p:nvSpPr>
        <p:spPr>
          <a:xfrm>
            <a:off x="590550" y="807085"/>
            <a:ext cx="10515600" cy="5377180"/>
          </a:xfrm>
        </p:spPr>
        <p:txBody>
          <a:bodyPr>
            <a:normAutofit/>
          </a:bodyPr>
          <a:lstStyle/>
          <a:p>
            <a:pPr marL="0" indent="0">
              <a:spcBef>
                <a:spcPts val="0"/>
              </a:spcBef>
              <a:buNone/>
            </a:pPr>
            <a:r>
              <a:rPr lang="en-US"/>
              <a:t>&gt;&gt;&gt; import numpy as np                </a:t>
            </a:r>
            <a:r>
              <a:rPr lang="en-US" altLang="zh-CN"/>
              <a:t># </a:t>
            </a:r>
            <a:r>
              <a:rPr lang="zh-CN" altLang="en-US">
                <a:solidFill>
                  <a:srgbClr val="FF0000"/>
                </a:solidFill>
              </a:rPr>
              <a:t>引入</a:t>
            </a:r>
            <a:r>
              <a:rPr lang="en-US" altLang="zh-CN">
                <a:solidFill>
                  <a:srgbClr val="FF0000"/>
                </a:solidFill>
              </a:rPr>
              <a:t>numpy</a:t>
            </a:r>
            <a:r>
              <a:rPr lang="zh-CN" altLang="en-US">
                <a:solidFill>
                  <a:srgbClr val="FF0000"/>
                </a:solidFill>
              </a:rPr>
              <a:t>库</a:t>
            </a:r>
            <a:endParaRPr lang="en-US">
              <a:solidFill>
                <a:srgbClr val="FF0000"/>
              </a:solidFill>
            </a:endParaRPr>
          </a:p>
          <a:p>
            <a:pPr marL="0" indent="0">
              <a:spcBef>
                <a:spcPts val="0"/>
              </a:spcBef>
              <a:buNone/>
            </a:pPr>
            <a:r>
              <a:rPr lang="en-US"/>
              <a:t>&gt;&gt;&gt; np.array([1, 2, 3, 4, 5])         # 把</a:t>
            </a:r>
            <a:r>
              <a:rPr lang="zh-CN" altLang="en-US">
                <a:solidFill>
                  <a:srgbClr val="FF0000"/>
                </a:solidFill>
                <a:latin typeface="微软雅黑" panose="020B0503020204020204" pitchFamily="34" charset="-122"/>
                <a:ea typeface="微软雅黑" panose="020B0503020204020204" pitchFamily="34" charset="-122"/>
              </a:rPr>
              <a:t>一维</a:t>
            </a:r>
            <a:r>
              <a:rPr lang="en-US"/>
              <a:t>列表转换为数组</a:t>
            </a:r>
          </a:p>
          <a:p>
            <a:pPr marL="0" indent="0">
              <a:spcBef>
                <a:spcPts val="0"/>
              </a:spcBef>
              <a:buNone/>
            </a:pPr>
            <a:r>
              <a:rPr lang="en-US">
                <a:solidFill>
                  <a:srgbClr val="00B0F0"/>
                </a:solidFill>
              </a:rPr>
              <a:t>array([1, 2, 3, 4, 5])</a:t>
            </a:r>
          </a:p>
          <a:p>
            <a:pPr marL="0" indent="0">
              <a:spcBef>
                <a:spcPts val="0"/>
              </a:spcBef>
              <a:buNone/>
            </a:pPr>
            <a:r>
              <a:rPr lang="en-US"/>
              <a:t>&gt;&gt;&gt; print(</a:t>
            </a:r>
            <a:r>
              <a:rPr lang="en-US" altLang="zh-CN"/>
              <a:t>np.array([1, 2, 3, 4, 5])</a:t>
            </a:r>
            <a:r>
              <a:rPr lang="en-US"/>
              <a:t>)  #</a:t>
            </a:r>
            <a:r>
              <a:rPr lang="zh-CN" altLang="en-US"/>
              <a:t>注意</a:t>
            </a:r>
            <a:r>
              <a:rPr lang="en-US" altLang="zh-CN"/>
              <a:t>print</a:t>
            </a:r>
            <a:r>
              <a:rPr lang="zh-CN" altLang="en-US"/>
              <a:t>的输出形式</a:t>
            </a:r>
            <a:endParaRPr lang="en-US"/>
          </a:p>
          <a:p>
            <a:pPr marL="0" indent="0">
              <a:spcBef>
                <a:spcPts val="0"/>
              </a:spcBef>
              <a:buNone/>
            </a:pPr>
            <a:r>
              <a:rPr lang="en-US">
                <a:solidFill>
                  <a:srgbClr val="00B0F0"/>
                </a:solidFill>
              </a:rPr>
              <a:t>[1 2 3 4 5]</a:t>
            </a:r>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numpy数组及其运算——创建数组</a:t>
            </a:r>
          </a:p>
        </p:txBody>
      </p:sp>
      <p:sp>
        <p:nvSpPr>
          <p:cNvPr id="3" name="Content Placeholder 2"/>
          <p:cNvSpPr>
            <a:spLocks noGrp="1"/>
          </p:cNvSpPr>
          <p:nvPr>
            <p:ph idx="1"/>
          </p:nvPr>
        </p:nvSpPr>
        <p:spPr>
          <a:xfrm>
            <a:off x="590550" y="807085"/>
            <a:ext cx="10515600" cy="5377180"/>
          </a:xfrm>
        </p:spPr>
        <p:txBody>
          <a:bodyPr>
            <a:normAutofit/>
          </a:bodyPr>
          <a:lstStyle/>
          <a:p>
            <a:pPr marL="0" indent="0">
              <a:spcBef>
                <a:spcPts val="0"/>
              </a:spcBef>
              <a:buNone/>
            </a:pPr>
            <a:r>
              <a:rPr lang="en-US"/>
              <a:t>&gt;&gt;&gt; import numpy as np</a:t>
            </a:r>
          </a:p>
          <a:p>
            <a:pPr marL="0" indent="0">
              <a:spcBef>
                <a:spcPts val="0"/>
              </a:spcBef>
              <a:buNone/>
            </a:pPr>
            <a:r>
              <a:rPr lang="en-US"/>
              <a:t>&gt;&gt;&gt; np.array([1, 2, 3, 4, 5])         # 把列表转换为数组</a:t>
            </a:r>
          </a:p>
          <a:p>
            <a:pPr marL="0" indent="0">
              <a:spcBef>
                <a:spcPts val="0"/>
              </a:spcBef>
              <a:buNone/>
            </a:pPr>
            <a:r>
              <a:rPr lang="en-US">
                <a:solidFill>
                  <a:srgbClr val="00B0F0"/>
                </a:solidFill>
              </a:rPr>
              <a:t>array([1, 2, 3, 4, 5])</a:t>
            </a:r>
          </a:p>
          <a:p>
            <a:pPr marL="0" indent="0">
              <a:spcBef>
                <a:spcPts val="0"/>
              </a:spcBef>
              <a:buNone/>
            </a:pPr>
            <a:r>
              <a:rPr lang="en-US"/>
              <a:t>&gt;&gt;&gt; np.array((1, 2, 3, 4, 5))         # 把元组转换成数组</a:t>
            </a:r>
          </a:p>
          <a:p>
            <a:pPr marL="0" indent="0">
              <a:spcBef>
                <a:spcPts val="0"/>
              </a:spcBef>
              <a:buNone/>
            </a:pPr>
            <a:r>
              <a:rPr lang="en-US">
                <a:solidFill>
                  <a:srgbClr val="00B0F0"/>
                </a:solidFill>
              </a:rPr>
              <a:t>array([1, 2, 3, 4, 5])</a:t>
            </a:r>
            <a:endParaRPr lang="en-US"/>
          </a:p>
          <a:p>
            <a:pPr marL="0" indent="0">
              <a:spcBef>
                <a:spcPts val="0"/>
              </a:spcBef>
              <a:buNone/>
            </a:pPr>
            <a:r>
              <a:rPr lang="en-US"/>
              <a:t>&gt;&gt;&gt; np.array(range(5))                # 把range对象转换成数组</a:t>
            </a:r>
          </a:p>
          <a:p>
            <a:pPr marL="0" indent="0">
              <a:spcBef>
                <a:spcPts val="0"/>
              </a:spcBef>
              <a:buNone/>
            </a:pPr>
            <a:r>
              <a:rPr lang="en-US">
                <a:solidFill>
                  <a:srgbClr val="00B0F0"/>
                </a:solidFill>
              </a:rPr>
              <a:t>array([0, 1, 2, 3, 4])</a:t>
            </a:r>
          </a:p>
          <a:p>
            <a:pPr marL="0" indent="0">
              <a:spcBef>
                <a:spcPts val="0"/>
              </a:spcBef>
              <a:buNone/>
            </a:pPr>
            <a:endParaRPr lang="en-US"/>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21</a:t>
            </a:fld>
            <a:endParaRPr lang="zh-CN" altLang="en-US"/>
          </a:p>
        </p:txBody>
      </p:sp>
    </p:spTree>
    <p:extLst>
      <p:ext uri="{BB962C8B-B14F-4D97-AF65-F5344CB8AC3E}">
        <p14:creationId xmlns:p14="http://schemas.microsoft.com/office/powerpoint/2010/main" val="311391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numpy数组及其运算——创建数组</a:t>
            </a:r>
          </a:p>
        </p:txBody>
      </p:sp>
      <p:sp>
        <p:nvSpPr>
          <p:cNvPr id="3" name="Content Placeholder 2"/>
          <p:cNvSpPr>
            <a:spLocks noGrp="1"/>
          </p:cNvSpPr>
          <p:nvPr>
            <p:ph idx="1"/>
          </p:nvPr>
        </p:nvSpPr>
        <p:spPr>
          <a:xfrm>
            <a:off x="590549" y="807085"/>
            <a:ext cx="11306175" cy="5377180"/>
          </a:xfrm>
        </p:spPr>
        <p:txBody>
          <a:bodyPr>
            <a:normAutofit/>
          </a:bodyPr>
          <a:lstStyle/>
          <a:p>
            <a:pPr marL="0" indent="0">
              <a:spcBef>
                <a:spcPts val="0"/>
              </a:spcBef>
              <a:buNone/>
            </a:pPr>
            <a:r>
              <a:rPr lang="en-US" altLang="zh-CN" sz="2400"/>
              <a:t>&gt;&gt;&gt; x = np.array([[1, 2, 3], [4, 5, 6]])  # </a:t>
            </a:r>
            <a:r>
              <a:rPr lang="zh-CN" altLang="en-US" sz="2400">
                <a:latin typeface="微软雅黑" panose="020B0503020204020204" pitchFamily="34" charset="-122"/>
                <a:ea typeface="微软雅黑" panose="020B0503020204020204" pitchFamily="34" charset="-122"/>
              </a:rPr>
              <a:t>把</a:t>
            </a:r>
            <a:r>
              <a:rPr lang="zh-CN" altLang="en-US" sz="2400">
                <a:solidFill>
                  <a:srgbClr val="FF0000"/>
                </a:solidFill>
                <a:latin typeface="微软雅黑" panose="020B0503020204020204" pitchFamily="34" charset="-122"/>
                <a:ea typeface="微软雅黑" panose="020B0503020204020204" pitchFamily="34" charset="-122"/>
              </a:rPr>
              <a:t>二维</a:t>
            </a:r>
            <a:r>
              <a:rPr lang="zh-CN" altLang="en-US" sz="2400">
                <a:latin typeface="微软雅黑" panose="020B0503020204020204" pitchFamily="34" charset="-122"/>
                <a:ea typeface="微软雅黑" panose="020B0503020204020204" pitchFamily="34" charset="-122"/>
              </a:rPr>
              <a:t>列表转为</a:t>
            </a:r>
            <a:r>
              <a:rPr lang="en-US" altLang="zh-CN" sz="2400">
                <a:latin typeface="微软雅黑" panose="020B0503020204020204" pitchFamily="34" charset="-122"/>
                <a:ea typeface="微软雅黑" panose="020B0503020204020204" pitchFamily="34" charset="-122"/>
              </a:rPr>
              <a:t>二维数组</a:t>
            </a:r>
          </a:p>
          <a:p>
            <a:pPr marL="0" indent="0">
              <a:spcBef>
                <a:spcPts val="0"/>
              </a:spcBef>
              <a:buNone/>
            </a:pPr>
            <a:r>
              <a:rPr lang="en-US" altLang="zh-CN" sz="2400"/>
              <a:t>&gt;&gt;&gt; x</a:t>
            </a:r>
          </a:p>
          <a:p>
            <a:pPr marL="0" indent="0">
              <a:spcBef>
                <a:spcPts val="0"/>
              </a:spcBef>
              <a:buNone/>
            </a:pPr>
            <a:r>
              <a:rPr lang="en-US" altLang="zh-CN" sz="2400">
                <a:solidFill>
                  <a:srgbClr val="00B0F0"/>
                </a:solidFill>
              </a:rPr>
              <a:t>array([[1, 2, 3],</a:t>
            </a:r>
          </a:p>
          <a:p>
            <a:pPr marL="0" indent="0">
              <a:spcBef>
                <a:spcPts val="0"/>
              </a:spcBef>
              <a:buNone/>
            </a:pPr>
            <a:r>
              <a:rPr lang="en-US" altLang="zh-CN" sz="2400">
                <a:solidFill>
                  <a:srgbClr val="00B0F0"/>
                </a:solidFill>
              </a:rPr>
              <a:t>       [4, 5, 6]])</a:t>
            </a:r>
          </a:p>
          <a:p>
            <a:pPr marL="0" indent="0">
              <a:spcBef>
                <a:spcPts val="0"/>
              </a:spcBef>
              <a:buNone/>
            </a:pPr>
            <a:endParaRPr lang="en-US"/>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22</a:t>
            </a:fld>
            <a:endParaRPr lang="zh-CN" altLang="en-US"/>
          </a:p>
        </p:txBody>
      </p:sp>
      <p:pic>
        <p:nvPicPr>
          <p:cNvPr id="5" name="内容占位符 4">
            <a:extLst>
              <a:ext uri="{FF2B5EF4-FFF2-40B4-BE49-F238E27FC236}">
                <a16:creationId xmlns:a16="http://schemas.microsoft.com/office/drawing/2014/main" id="{70EF013C-97CB-42B8-AFB0-A5051DB900BA}"/>
              </a:ext>
            </a:extLst>
          </p:cNvPr>
          <p:cNvPicPr>
            <a:picLocks noChangeAspect="1"/>
          </p:cNvPicPr>
          <p:nvPr/>
        </p:nvPicPr>
        <p:blipFill>
          <a:blip r:embed="rId2"/>
          <a:stretch>
            <a:fillRect/>
          </a:stretch>
        </p:blipFill>
        <p:spPr>
          <a:xfrm>
            <a:off x="4645249" y="1515661"/>
            <a:ext cx="7251475" cy="2153468"/>
          </a:xfrm>
          <a:prstGeom prst="rect">
            <a:avLst/>
          </a:prstGeom>
        </p:spPr>
      </p:pic>
      <p:pic>
        <p:nvPicPr>
          <p:cNvPr id="7" name="图片 6">
            <a:extLst>
              <a:ext uri="{FF2B5EF4-FFF2-40B4-BE49-F238E27FC236}">
                <a16:creationId xmlns:a16="http://schemas.microsoft.com/office/drawing/2014/main" id="{2300B9EC-6A2F-47E2-9EF8-07621408A07E}"/>
              </a:ext>
            </a:extLst>
          </p:cNvPr>
          <p:cNvPicPr>
            <a:picLocks noChangeAspect="1"/>
          </p:cNvPicPr>
          <p:nvPr/>
        </p:nvPicPr>
        <p:blipFill>
          <a:blip r:embed="rId3"/>
          <a:stretch>
            <a:fillRect/>
          </a:stretch>
        </p:blipFill>
        <p:spPr>
          <a:xfrm>
            <a:off x="409438" y="3901183"/>
            <a:ext cx="5315223" cy="2476627"/>
          </a:xfrm>
          <a:prstGeom prst="rect">
            <a:avLst/>
          </a:prstGeom>
        </p:spPr>
      </p:pic>
      <p:sp>
        <p:nvSpPr>
          <p:cNvPr id="6" name="文本框 5">
            <a:extLst>
              <a:ext uri="{FF2B5EF4-FFF2-40B4-BE49-F238E27FC236}">
                <a16:creationId xmlns:a16="http://schemas.microsoft.com/office/drawing/2014/main" id="{3EE2E241-8339-4EBD-BA33-D20AE8376818}"/>
              </a:ext>
            </a:extLst>
          </p:cNvPr>
          <p:cNvSpPr txBox="1"/>
          <p:nvPr/>
        </p:nvSpPr>
        <p:spPr>
          <a:xfrm>
            <a:off x="6181725" y="3901183"/>
            <a:ext cx="4962525" cy="1077218"/>
          </a:xfrm>
          <a:prstGeom prst="rect">
            <a:avLst/>
          </a:prstGeom>
          <a:noFill/>
        </p:spPr>
        <p:txBody>
          <a:bodyPr wrap="square" rtlCol="0">
            <a:spAutoFit/>
          </a:bodyPr>
          <a:lstStyle/>
          <a:p>
            <a:r>
              <a:rPr lang="zh-CN" altLang="en-US" sz="3200">
                <a:solidFill>
                  <a:srgbClr val="FF0000"/>
                </a:solidFill>
              </a:rPr>
              <a:t>多维列表由外到内的顺序，对应数组的轴的顺序</a:t>
            </a:r>
          </a:p>
        </p:txBody>
      </p:sp>
    </p:spTree>
    <p:extLst>
      <p:ext uri="{BB962C8B-B14F-4D97-AF65-F5344CB8AC3E}">
        <p14:creationId xmlns:p14="http://schemas.microsoft.com/office/powerpoint/2010/main" val="1327995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6B31E-05C3-4B30-9CEB-1AD4BBDAE4E8}"/>
              </a:ext>
            </a:extLst>
          </p:cNvPr>
          <p:cNvSpPr>
            <a:spLocks noGrp="1"/>
          </p:cNvSpPr>
          <p:nvPr>
            <p:ph type="title"/>
          </p:nvPr>
        </p:nvSpPr>
        <p:spPr/>
        <p:txBody>
          <a:bodyPr/>
          <a:lstStyle/>
          <a:p>
            <a:r>
              <a:rPr lang="zh-CN" altLang="en-US"/>
              <a:t>三维数据的空间概念</a:t>
            </a:r>
          </a:p>
        </p:txBody>
      </p:sp>
      <p:sp>
        <p:nvSpPr>
          <p:cNvPr id="4" name="灯片编号占位符 3">
            <a:extLst>
              <a:ext uri="{FF2B5EF4-FFF2-40B4-BE49-F238E27FC236}">
                <a16:creationId xmlns:a16="http://schemas.microsoft.com/office/drawing/2014/main" id="{1FCA8013-4F4C-48E6-8A30-02777CF716EB}"/>
              </a:ext>
            </a:extLst>
          </p:cNvPr>
          <p:cNvSpPr>
            <a:spLocks noGrp="1"/>
          </p:cNvSpPr>
          <p:nvPr>
            <p:ph type="sldNum" sz="quarter" idx="12"/>
          </p:nvPr>
        </p:nvSpPr>
        <p:spPr/>
        <p:txBody>
          <a:bodyPr/>
          <a:lstStyle/>
          <a:p>
            <a:fld id="{39603FB5-5DE6-44EA-8526-30B6B876200F}" type="slidenum">
              <a:rPr lang="zh-CN" altLang="en-US" smtClean="0"/>
              <a:pPr/>
              <a:t>23</a:t>
            </a:fld>
            <a:endParaRPr lang="zh-CN" altLang="en-US"/>
          </a:p>
        </p:txBody>
      </p:sp>
      <p:pic>
        <p:nvPicPr>
          <p:cNvPr id="5" name="图片 4">
            <a:extLst>
              <a:ext uri="{FF2B5EF4-FFF2-40B4-BE49-F238E27FC236}">
                <a16:creationId xmlns:a16="http://schemas.microsoft.com/office/drawing/2014/main" id="{DFFE1086-1698-4652-8B3E-316866877D36}"/>
              </a:ext>
            </a:extLst>
          </p:cNvPr>
          <p:cNvPicPr>
            <a:picLocks noChangeAspect="1"/>
          </p:cNvPicPr>
          <p:nvPr/>
        </p:nvPicPr>
        <p:blipFill>
          <a:blip r:embed="rId2"/>
          <a:stretch>
            <a:fillRect/>
          </a:stretch>
        </p:blipFill>
        <p:spPr>
          <a:xfrm>
            <a:off x="714375" y="2248882"/>
            <a:ext cx="4097788" cy="3578613"/>
          </a:xfrm>
          <a:prstGeom prst="rect">
            <a:avLst/>
          </a:prstGeom>
        </p:spPr>
      </p:pic>
      <p:sp>
        <p:nvSpPr>
          <p:cNvPr id="6" name="矩形 5">
            <a:extLst>
              <a:ext uri="{FF2B5EF4-FFF2-40B4-BE49-F238E27FC236}">
                <a16:creationId xmlns:a16="http://schemas.microsoft.com/office/drawing/2014/main" id="{FC1670EF-CAF6-4DEA-8743-9C382A06CF32}"/>
              </a:ext>
            </a:extLst>
          </p:cNvPr>
          <p:cNvSpPr/>
          <p:nvPr/>
        </p:nvSpPr>
        <p:spPr>
          <a:xfrm>
            <a:off x="6861260" y="1787217"/>
            <a:ext cx="5054589" cy="923330"/>
          </a:xfrm>
          <a:prstGeom prst="rect">
            <a:avLst/>
          </a:prstGeom>
          <a:noFill/>
        </p:spPr>
        <p:txBody>
          <a:bodyPr wrap="none" lIns="91440" tIns="45720" rIns="91440" bIns="45720">
            <a:spAutoFit/>
          </a:bodyPr>
          <a:lstStyle/>
          <a:p>
            <a:pPr algn="ctr"/>
            <a:r>
              <a:rPr lang="zh-CN" altLang="en-US" sz="5400" b="1" cap="none" spc="0">
                <a:ln w="22225">
                  <a:solidFill>
                    <a:schemeClr val="accent2"/>
                  </a:solidFill>
                  <a:prstDash val="solid"/>
                </a:ln>
                <a:solidFill>
                  <a:schemeClr val="accent2">
                    <a:lumMod val="40000"/>
                    <a:lumOff val="60000"/>
                  </a:schemeClr>
                </a:solidFill>
                <a:effectLst/>
              </a:rPr>
              <a:t>一起动手画一画</a:t>
            </a:r>
          </a:p>
        </p:txBody>
      </p:sp>
      <p:sp>
        <p:nvSpPr>
          <p:cNvPr id="10" name="文本框 9">
            <a:extLst>
              <a:ext uri="{FF2B5EF4-FFF2-40B4-BE49-F238E27FC236}">
                <a16:creationId xmlns:a16="http://schemas.microsoft.com/office/drawing/2014/main" id="{9B3DEE01-ADE9-4D1D-B1D3-4FBDE0531C43}"/>
              </a:ext>
            </a:extLst>
          </p:cNvPr>
          <p:cNvSpPr txBox="1"/>
          <p:nvPr/>
        </p:nvSpPr>
        <p:spPr>
          <a:xfrm>
            <a:off x="533400" y="743198"/>
            <a:ext cx="7848600" cy="1200329"/>
          </a:xfrm>
          <a:prstGeom prst="rect">
            <a:avLst/>
          </a:prstGeom>
          <a:noFill/>
        </p:spPr>
        <p:txBody>
          <a:bodyPr wrap="square">
            <a:spAutoFit/>
          </a:bodyPr>
          <a:lstStyle/>
          <a:p>
            <a:pPr marL="0" indent="0">
              <a:spcBef>
                <a:spcPts val="0"/>
              </a:spcBef>
              <a:buNone/>
            </a:pPr>
            <a:r>
              <a:rPr lang="en-US" altLang="zh-CN" sz="2400">
                <a:latin typeface="Consolas" panose="020B0609020204030204" pitchFamily="49" charset="0"/>
              </a:rPr>
              <a:t>&gt;&gt;&gt; x = np.array([[[1,1], [2,2], [3,3]],</a:t>
            </a:r>
          </a:p>
          <a:p>
            <a:pPr marL="0" indent="0">
              <a:spcBef>
                <a:spcPts val="0"/>
              </a:spcBef>
              <a:buNone/>
            </a:pPr>
            <a:r>
              <a:rPr lang="en-US" altLang="zh-CN" sz="2400">
                <a:latin typeface="Consolas" panose="020B0609020204030204" pitchFamily="49" charset="0"/>
              </a:rPr>
              <a:t>                  [[4,4], [5,5], [6,6]]]) </a:t>
            </a:r>
          </a:p>
          <a:p>
            <a:pPr marL="0" indent="0">
              <a:spcBef>
                <a:spcPts val="0"/>
              </a:spcBef>
              <a:buNone/>
            </a:pPr>
            <a:r>
              <a:rPr lang="en-US" altLang="zh-CN" sz="2400">
                <a:latin typeface="Consolas" panose="020B0609020204030204" pitchFamily="49" charset="0"/>
              </a:rPr>
              <a:t>#</a:t>
            </a:r>
            <a:r>
              <a:rPr lang="zh-CN" altLang="en-US" sz="2400">
                <a:latin typeface="Consolas" panose="020B0609020204030204" pitchFamily="49" charset="0"/>
              </a:rPr>
              <a:t>把</a:t>
            </a:r>
            <a:r>
              <a:rPr lang="zh-CN" altLang="en-US" sz="2400">
                <a:solidFill>
                  <a:srgbClr val="FF0000"/>
                </a:solidFill>
                <a:latin typeface="Consolas" panose="020B0609020204030204" pitchFamily="49" charset="0"/>
              </a:rPr>
              <a:t>三维</a:t>
            </a:r>
            <a:r>
              <a:rPr lang="zh-CN" altLang="en-US" sz="2400">
                <a:latin typeface="Consolas" panose="020B0609020204030204" pitchFamily="49" charset="0"/>
              </a:rPr>
              <a:t>列表转为三维数组</a:t>
            </a:r>
            <a:endParaRPr lang="en-US" altLang="zh-CN" sz="2400">
              <a:latin typeface="Consolas" panose="020B0609020204030204" pitchFamily="49" charset="0"/>
            </a:endParaRPr>
          </a:p>
        </p:txBody>
      </p:sp>
    </p:spTree>
    <p:extLst>
      <p:ext uri="{BB962C8B-B14F-4D97-AF65-F5344CB8AC3E}">
        <p14:creationId xmlns:p14="http://schemas.microsoft.com/office/powerpoint/2010/main" val="2615250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6B31E-05C3-4B30-9CEB-1AD4BBDAE4E8}"/>
              </a:ext>
            </a:extLst>
          </p:cNvPr>
          <p:cNvSpPr>
            <a:spLocks noGrp="1"/>
          </p:cNvSpPr>
          <p:nvPr>
            <p:ph type="title"/>
          </p:nvPr>
        </p:nvSpPr>
        <p:spPr/>
        <p:txBody>
          <a:bodyPr/>
          <a:lstStyle/>
          <a:p>
            <a:r>
              <a:rPr lang="zh-CN" altLang="en-US"/>
              <a:t>三维数据的空间概念</a:t>
            </a:r>
          </a:p>
        </p:txBody>
      </p:sp>
      <p:sp>
        <p:nvSpPr>
          <p:cNvPr id="4" name="灯片编号占位符 3">
            <a:extLst>
              <a:ext uri="{FF2B5EF4-FFF2-40B4-BE49-F238E27FC236}">
                <a16:creationId xmlns:a16="http://schemas.microsoft.com/office/drawing/2014/main" id="{1FCA8013-4F4C-48E6-8A30-02777CF716EB}"/>
              </a:ext>
            </a:extLst>
          </p:cNvPr>
          <p:cNvSpPr>
            <a:spLocks noGrp="1"/>
          </p:cNvSpPr>
          <p:nvPr>
            <p:ph type="sldNum" sz="quarter" idx="12"/>
          </p:nvPr>
        </p:nvSpPr>
        <p:spPr/>
        <p:txBody>
          <a:bodyPr/>
          <a:lstStyle/>
          <a:p>
            <a:fld id="{39603FB5-5DE6-44EA-8526-30B6B876200F}" type="slidenum">
              <a:rPr lang="zh-CN" altLang="en-US" smtClean="0"/>
              <a:pPr/>
              <a:t>24</a:t>
            </a:fld>
            <a:endParaRPr lang="zh-CN" altLang="en-US"/>
          </a:p>
        </p:txBody>
      </p:sp>
      <p:pic>
        <p:nvPicPr>
          <p:cNvPr id="5" name="图片 4">
            <a:extLst>
              <a:ext uri="{FF2B5EF4-FFF2-40B4-BE49-F238E27FC236}">
                <a16:creationId xmlns:a16="http://schemas.microsoft.com/office/drawing/2014/main" id="{DFFE1086-1698-4652-8B3E-316866877D36}"/>
              </a:ext>
            </a:extLst>
          </p:cNvPr>
          <p:cNvPicPr>
            <a:picLocks noChangeAspect="1"/>
          </p:cNvPicPr>
          <p:nvPr/>
        </p:nvPicPr>
        <p:blipFill>
          <a:blip r:embed="rId2"/>
          <a:stretch>
            <a:fillRect/>
          </a:stretch>
        </p:blipFill>
        <p:spPr>
          <a:xfrm>
            <a:off x="714375" y="2248882"/>
            <a:ext cx="4097788" cy="3578613"/>
          </a:xfrm>
          <a:prstGeom prst="rect">
            <a:avLst/>
          </a:prstGeom>
        </p:spPr>
      </p:pic>
      <p:sp>
        <p:nvSpPr>
          <p:cNvPr id="6" name="矩形 5">
            <a:extLst>
              <a:ext uri="{FF2B5EF4-FFF2-40B4-BE49-F238E27FC236}">
                <a16:creationId xmlns:a16="http://schemas.microsoft.com/office/drawing/2014/main" id="{FC1670EF-CAF6-4DEA-8743-9C382A06CF32}"/>
              </a:ext>
            </a:extLst>
          </p:cNvPr>
          <p:cNvSpPr/>
          <p:nvPr/>
        </p:nvSpPr>
        <p:spPr>
          <a:xfrm>
            <a:off x="6861260" y="1787217"/>
            <a:ext cx="5054589" cy="923330"/>
          </a:xfrm>
          <a:prstGeom prst="rect">
            <a:avLst/>
          </a:prstGeom>
          <a:noFill/>
        </p:spPr>
        <p:txBody>
          <a:bodyPr wrap="none" lIns="91440" tIns="45720" rIns="91440" bIns="45720">
            <a:spAutoFit/>
          </a:bodyPr>
          <a:lstStyle/>
          <a:p>
            <a:pPr algn="ctr"/>
            <a:r>
              <a:rPr lang="zh-CN" altLang="en-US" sz="5400" b="1" cap="none" spc="0">
                <a:ln w="22225">
                  <a:solidFill>
                    <a:schemeClr val="accent2"/>
                  </a:solidFill>
                  <a:prstDash val="solid"/>
                </a:ln>
                <a:solidFill>
                  <a:schemeClr val="accent2">
                    <a:lumMod val="40000"/>
                    <a:lumOff val="60000"/>
                  </a:schemeClr>
                </a:solidFill>
                <a:effectLst/>
              </a:rPr>
              <a:t>一起动手画一画</a:t>
            </a:r>
          </a:p>
        </p:txBody>
      </p:sp>
      <p:sp>
        <p:nvSpPr>
          <p:cNvPr id="10" name="文本框 9">
            <a:extLst>
              <a:ext uri="{FF2B5EF4-FFF2-40B4-BE49-F238E27FC236}">
                <a16:creationId xmlns:a16="http://schemas.microsoft.com/office/drawing/2014/main" id="{9B3DEE01-ADE9-4D1D-B1D3-4FBDE0531C43}"/>
              </a:ext>
            </a:extLst>
          </p:cNvPr>
          <p:cNvSpPr txBox="1"/>
          <p:nvPr/>
        </p:nvSpPr>
        <p:spPr>
          <a:xfrm>
            <a:off x="533400" y="743198"/>
            <a:ext cx="7848600" cy="1200329"/>
          </a:xfrm>
          <a:prstGeom prst="rect">
            <a:avLst/>
          </a:prstGeom>
          <a:noFill/>
        </p:spPr>
        <p:txBody>
          <a:bodyPr wrap="square">
            <a:spAutoFit/>
          </a:bodyPr>
          <a:lstStyle/>
          <a:p>
            <a:pPr marL="0" indent="0">
              <a:spcBef>
                <a:spcPts val="0"/>
              </a:spcBef>
              <a:buNone/>
            </a:pPr>
            <a:r>
              <a:rPr lang="en-US" altLang="zh-CN" sz="2400">
                <a:latin typeface="Consolas" panose="020B0609020204030204" pitchFamily="49" charset="0"/>
              </a:rPr>
              <a:t>&gt;&gt;&gt; x = np.array([[[1,1], [2,2], [3,3]],</a:t>
            </a:r>
          </a:p>
          <a:p>
            <a:pPr marL="0" indent="0">
              <a:spcBef>
                <a:spcPts val="0"/>
              </a:spcBef>
              <a:buNone/>
            </a:pPr>
            <a:r>
              <a:rPr lang="en-US" altLang="zh-CN" sz="2400">
                <a:latin typeface="Consolas" panose="020B0609020204030204" pitchFamily="49" charset="0"/>
              </a:rPr>
              <a:t>                  [[4,4], [5,5], [6,6]]]) </a:t>
            </a:r>
          </a:p>
          <a:p>
            <a:pPr marL="0" indent="0">
              <a:spcBef>
                <a:spcPts val="0"/>
              </a:spcBef>
              <a:buNone/>
            </a:pPr>
            <a:r>
              <a:rPr lang="en-US" altLang="zh-CN" sz="2400">
                <a:latin typeface="Consolas" panose="020B0609020204030204" pitchFamily="49" charset="0"/>
              </a:rPr>
              <a:t>#</a:t>
            </a:r>
            <a:r>
              <a:rPr lang="zh-CN" altLang="en-US" sz="2400">
                <a:latin typeface="Consolas" panose="020B0609020204030204" pitchFamily="49" charset="0"/>
              </a:rPr>
              <a:t>把</a:t>
            </a:r>
            <a:r>
              <a:rPr lang="zh-CN" altLang="en-US" sz="2400">
                <a:solidFill>
                  <a:srgbClr val="FF0000"/>
                </a:solidFill>
                <a:latin typeface="Consolas" panose="020B0609020204030204" pitchFamily="49" charset="0"/>
              </a:rPr>
              <a:t>三维</a:t>
            </a:r>
            <a:r>
              <a:rPr lang="zh-CN" altLang="en-US" sz="2400">
                <a:latin typeface="Consolas" panose="020B0609020204030204" pitchFamily="49" charset="0"/>
              </a:rPr>
              <a:t>列表转为三维数组</a:t>
            </a:r>
            <a:endParaRPr lang="en-US" altLang="zh-CN" sz="2400">
              <a:latin typeface="Consolas" panose="020B0609020204030204" pitchFamily="49" charset="0"/>
            </a:endParaRPr>
          </a:p>
        </p:txBody>
      </p:sp>
      <p:pic>
        <p:nvPicPr>
          <p:cNvPr id="7" name="图片 6">
            <a:extLst>
              <a:ext uri="{FF2B5EF4-FFF2-40B4-BE49-F238E27FC236}">
                <a16:creationId xmlns:a16="http://schemas.microsoft.com/office/drawing/2014/main" id="{9F80F5C3-1FAE-41F7-A3A7-55B1692A4E1E}"/>
              </a:ext>
            </a:extLst>
          </p:cNvPr>
          <p:cNvPicPr>
            <a:picLocks noChangeAspect="1"/>
          </p:cNvPicPr>
          <p:nvPr/>
        </p:nvPicPr>
        <p:blipFill>
          <a:blip r:embed="rId3"/>
          <a:stretch>
            <a:fillRect/>
          </a:stretch>
        </p:blipFill>
        <p:spPr>
          <a:xfrm>
            <a:off x="6359447" y="2950041"/>
            <a:ext cx="4635619" cy="3054401"/>
          </a:xfrm>
          <a:prstGeom prst="rect">
            <a:avLst/>
          </a:prstGeom>
        </p:spPr>
      </p:pic>
    </p:spTree>
    <p:extLst>
      <p:ext uri="{BB962C8B-B14F-4D97-AF65-F5344CB8AC3E}">
        <p14:creationId xmlns:p14="http://schemas.microsoft.com/office/powerpoint/2010/main" val="495995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B46500E-A80F-46F9-AD78-7E01AF5F666B}"/>
              </a:ext>
            </a:extLst>
          </p:cNvPr>
          <p:cNvPicPr>
            <a:picLocks noChangeAspect="1"/>
          </p:cNvPicPr>
          <p:nvPr/>
        </p:nvPicPr>
        <p:blipFill>
          <a:blip r:embed="rId2"/>
          <a:stretch>
            <a:fillRect/>
          </a:stretch>
        </p:blipFill>
        <p:spPr>
          <a:xfrm>
            <a:off x="3057525" y="3197691"/>
            <a:ext cx="4635619" cy="3054401"/>
          </a:xfrm>
          <a:prstGeom prst="rect">
            <a:avLst/>
          </a:prstGeom>
        </p:spPr>
      </p:pic>
      <p:sp>
        <p:nvSpPr>
          <p:cNvPr id="2" name="标题 1">
            <a:extLst>
              <a:ext uri="{FF2B5EF4-FFF2-40B4-BE49-F238E27FC236}">
                <a16:creationId xmlns:a16="http://schemas.microsoft.com/office/drawing/2014/main" id="{918C4D70-D1AE-4AFA-81AE-4091C686DBAA}"/>
              </a:ext>
            </a:extLst>
          </p:cNvPr>
          <p:cNvSpPr>
            <a:spLocks noGrp="1"/>
          </p:cNvSpPr>
          <p:nvPr>
            <p:ph type="title"/>
          </p:nvPr>
        </p:nvSpPr>
        <p:spPr/>
        <p:txBody>
          <a:bodyPr/>
          <a:lstStyle/>
          <a:p>
            <a:r>
              <a:rPr lang="zh-CN" altLang="en-US"/>
              <a:t>三维数据的空间概念</a:t>
            </a:r>
          </a:p>
        </p:txBody>
      </p:sp>
      <p:sp>
        <p:nvSpPr>
          <p:cNvPr id="3" name="内容占位符 2">
            <a:extLst>
              <a:ext uri="{FF2B5EF4-FFF2-40B4-BE49-F238E27FC236}">
                <a16:creationId xmlns:a16="http://schemas.microsoft.com/office/drawing/2014/main" id="{A8038502-0D15-49E6-8642-29080AC4DD90}"/>
              </a:ext>
            </a:extLst>
          </p:cNvPr>
          <p:cNvSpPr>
            <a:spLocks noGrp="1"/>
          </p:cNvSpPr>
          <p:nvPr>
            <p:ph idx="1"/>
          </p:nvPr>
        </p:nvSpPr>
        <p:spPr>
          <a:xfrm>
            <a:off x="547442" y="2448488"/>
            <a:ext cx="10515600" cy="570587"/>
          </a:xfrm>
        </p:spPr>
        <p:txBody>
          <a:bodyPr/>
          <a:lstStyle/>
          <a:p>
            <a:r>
              <a:rPr lang="zh-CN" altLang="en-US"/>
              <a:t>问题：图中的红色圈的</a:t>
            </a:r>
            <a:r>
              <a:rPr lang="en-US" altLang="zh-CN"/>
              <a:t>3</a:t>
            </a:r>
            <a:r>
              <a:rPr lang="zh-CN" altLang="en-US"/>
              <a:t>，它的</a:t>
            </a:r>
            <a:r>
              <a:rPr lang="en-US" altLang="zh-CN"/>
              <a:t>0</a:t>
            </a:r>
            <a:r>
              <a:rPr lang="zh-CN" altLang="en-US"/>
              <a:t>轴、</a:t>
            </a:r>
            <a:r>
              <a:rPr lang="en-US" altLang="zh-CN"/>
              <a:t>1</a:t>
            </a:r>
            <a:r>
              <a:rPr lang="zh-CN" altLang="en-US"/>
              <a:t>轴和</a:t>
            </a:r>
            <a:r>
              <a:rPr lang="en-US" altLang="zh-CN"/>
              <a:t>2</a:t>
            </a:r>
            <a:r>
              <a:rPr lang="zh-CN" altLang="en-US"/>
              <a:t>轴的坐标都应该是多少？</a:t>
            </a:r>
          </a:p>
        </p:txBody>
      </p:sp>
      <p:sp>
        <p:nvSpPr>
          <p:cNvPr id="4" name="灯片编号占位符 3">
            <a:extLst>
              <a:ext uri="{FF2B5EF4-FFF2-40B4-BE49-F238E27FC236}">
                <a16:creationId xmlns:a16="http://schemas.microsoft.com/office/drawing/2014/main" id="{F69F6B23-EFC5-4495-979F-54B919ABE369}"/>
              </a:ext>
            </a:extLst>
          </p:cNvPr>
          <p:cNvSpPr>
            <a:spLocks noGrp="1"/>
          </p:cNvSpPr>
          <p:nvPr>
            <p:ph type="sldNum" sz="quarter" idx="12"/>
          </p:nvPr>
        </p:nvSpPr>
        <p:spPr/>
        <p:txBody>
          <a:bodyPr/>
          <a:lstStyle/>
          <a:p>
            <a:fld id="{39603FB5-5DE6-44EA-8526-30B6B876200F}" type="slidenum">
              <a:rPr lang="zh-CN" altLang="en-US" smtClean="0"/>
              <a:pPr/>
              <a:t>25</a:t>
            </a:fld>
            <a:endParaRPr lang="zh-CN" altLang="en-US"/>
          </a:p>
        </p:txBody>
      </p:sp>
      <p:sp>
        <p:nvSpPr>
          <p:cNvPr id="7" name="文本框 6">
            <a:extLst>
              <a:ext uri="{FF2B5EF4-FFF2-40B4-BE49-F238E27FC236}">
                <a16:creationId xmlns:a16="http://schemas.microsoft.com/office/drawing/2014/main" id="{0E1C2793-E7B4-4707-9498-16A66DC6AB18}"/>
              </a:ext>
            </a:extLst>
          </p:cNvPr>
          <p:cNvSpPr txBox="1"/>
          <p:nvPr/>
        </p:nvSpPr>
        <p:spPr>
          <a:xfrm>
            <a:off x="676275" y="857958"/>
            <a:ext cx="7886700" cy="1200329"/>
          </a:xfrm>
          <a:prstGeom prst="rect">
            <a:avLst/>
          </a:prstGeom>
          <a:noFill/>
        </p:spPr>
        <p:txBody>
          <a:bodyPr wrap="square">
            <a:spAutoFit/>
          </a:bodyPr>
          <a:lstStyle/>
          <a:p>
            <a:pPr marL="0" indent="0">
              <a:spcBef>
                <a:spcPts val="0"/>
              </a:spcBef>
              <a:buNone/>
            </a:pPr>
            <a:r>
              <a:rPr lang="en-US" altLang="zh-CN" sz="2400">
                <a:latin typeface="Consolas" panose="020B0609020204030204" pitchFamily="49" charset="0"/>
              </a:rPr>
              <a:t>&gt;&gt;&gt; x = np.array([[[1,1], [2,2], [3,3]],</a:t>
            </a:r>
          </a:p>
          <a:p>
            <a:pPr marL="0" indent="0">
              <a:spcBef>
                <a:spcPts val="0"/>
              </a:spcBef>
              <a:buNone/>
            </a:pPr>
            <a:r>
              <a:rPr lang="en-US" altLang="zh-CN" sz="2400">
                <a:latin typeface="Consolas" panose="020B0609020204030204" pitchFamily="49" charset="0"/>
              </a:rPr>
              <a:t>                  [[4,4], [5,5], [6,6]]]) </a:t>
            </a:r>
          </a:p>
          <a:p>
            <a:pPr marL="0" indent="0">
              <a:spcBef>
                <a:spcPts val="0"/>
              </a:spcBef>
              <a:buNone/>
            </a:pPr>
            <a:r>
              <a:rPr lang="en-US" altLang="zh-CN" sz="2400">
                <a:latin typeface="Consolas" panose="020B0609020204030204" pitchFamily="49" charset="0"/>
              </a:rPr>
              <a:t>#</a:t>
            </a:r>
            <a:r>
              <a:rPr lang="zh-CN" altLang="en-US" sz="2400">
                <a:latin typeface="Consolas" panose="020B0609020204030204" pitchFamily="49" charset="0"/>
              </a:rPr>
              <a:t>把</a:t>
            </a:r>
            <a:r>
              <a:rPr lang="zh-CN" altLang="en-US" sz="2400">
                <a:solidFill>
                  <a:srgbClr val="FF0000"/>
                </a:solidFill>
                <a:latin typeface="Consolas" panose="020B0609020204030204" pitchFamily="49" charset="0"/>
              </a:rPr>
              <a:t>三维</a:t>
            </a:r>
            <a:r>
              <a:rPr lang="zh-CN" altLang="en-US" sz="2400">
                <a:latin typeface="Consolas" panose="020B0609020204030204" pitchFamily="49" charset="0"/>
              </a:rPr>
              <a:t>列表转为三维数组</a:t>
            </a:r>
            <a:endParaRPr lang="en-US" altLang="zh-CN" sz="2400">
              <a:latin typeface="Consolas" panose="020B0609020204030204" pitchFamily="49" charset="0"/>
            </a:endParaRPr>
          </a:p>
        </p:txBody>
      </p:sp>
      <p:sp>
        <p:nvSpPr>
          <p:cNvPr id="8" name="椭圆 7">
            <a:extLst>
              <a:ext uri="{FF2B5EF4-FFF2-40B4-BE49-F238E27FC236}">
                <a16:creationId xmlns:a16="http://schemas.microsoft.com/office/drawing/2014/main" id="{D37CBFC1-FE8C-4130-9A0E-A340CF7F8876}"/>
              </a:ext>
            </a:extLst>
          </p:cNvPr>
          <p:cNvSpPr/>
          <p:nvPr/>
        </p:nvSpPr>
        <p:spPr>
          <a:xfrm>
            <a:off x="5823801" y="3429000"/>
            <a:ext cx="381000" cy="4191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9707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0FC65-B02A-4857-AC0E-4C3199DC36EF}"/>
              </a:ext>
            </a:extLst>
          </p:cNvPr>
          <p:cNvSpPr>
            <a:spLocks noGrp="1"/>
          </p:cNvSpPr>
          <p:nvPr>
            <p:ph type="title"/>
          </p:nvPr>
        </p:nvSpPr>
        <p:spPr/>
        <p:txBody>
          <a:bodyPr/>
          <a:lstStyle/>
          <a:p>
            <a:r>
              <a:rPr lang="en-US" altLang="zh-CN"/>
              <a:t>Numpy</a:t>
            </a:r>
            <a:r>
              <a:rPr lang="zh-CN" altLang="en-US"/>
              <a:t>数组的数据类型</a:t>
            </a:r>
          </a:p>
        </p:txBody>
      </p:sp>
      <p:sp>
        <p:nvSpPr>
          <p:cNvPr id="4" name="灯片编号占位符 3">
            <a:extLst>
              <a:ext uri="{FF2B5EF4-FFF2-40B4-BE49-F238E27FC236}">
                <a16:creationId xmlns:a16="http://schemas.microsoft.com/office/drawing/2014/main" id="{391AA6BC-0646-4E1C-AB91-9F4646A07514}"/>
              </a:ext>
            </a:extLst>
          </p:cNvPr>
          <p:cNvSpPr>
            <a:spLocks noGrp="1"/>
          </p:cNvSpPr>
          <p:nvPr>
            <p:ph type="sldNum" sz="quarter" idx="12"/>
          </p:nvPr>
        </p:nvSpPr>
        <p:spPr/>
        <p:txBody>
          <a:bodyPr/>
          <a:lstStyle/>
          <a:p>
            <a:fld id="{39603FB5-5DE6-44EA-8526-30B6B876200F}" type="slidenum">
              <a:rPr lang="zh-CN" altLang="en-US" smtClean="0"/>
              <a:pPr/>
              <a:t>26</a:t>
            </a:fld>
            <a:endParaRPr lang="zh-CN" altLang="en-US"/>
          </a:p>
        </p:txBody>
      </p:sp>
      <p:sp>
        <p:nvSpPr>
          <p:cNvPr id="5" name="文本框 4">
            <a:extLst>
              <a:ext uri="{FF2B5EF4-FFF2-40B4-BE49-F238E27FC236}">
                <a16:creationId xmlns:a16="http://schemas.microsoft.com/office/drawing/2014/main" id="{223846F6-F0EF-43B1-8837-8C2029CF17F4}"/>
              </a:ext>
            </a:extLst>
          </p:cNvPr>
          <p:cNvSpPr txBox="1"/>
          <p:nvPr/>
        </p:nvSpPr>
        <p:spPr>
          <a:xfrm>
            <a:off x="400050" y="800100"/>
            <a:ext cx="10991850" cy="5109091"/>
          </a:xfrm>
          <a:prstGeom prst="rect">
            <a:avLst/>
          </a:prstGeom>
          <a:noFill/>
        </p:spPr>
        <p:txBody>
          <a:bodyPr wrap="square" rtlCol="0">
            <a:spAutoFit/>
          </a:bodyPr>
          <a:lstStyle/>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21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type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x</a:t>
            </a:r>
            <a:r>
              <a:rPr lang="en-US" altLang="zh-CN" b="1" kern="0">
                <a:solidFill>
                  <a:srgbClr val="000080"/>
                </a:solidFill>
                <a:latin typeface="Courier New" panose="02070309020205020404" pitchFamily="49" charset="0"/>
                <a:cs typeface="Times New Roman" panose="02020603050405020304" pitchFamily="18" charset="0"/>
              </a:rPr>
              <a:t>)  #</a:t>
            </a:r>
            <a:r>
              <a:rPr lang="zh-CN" altLang="en-US" b="1" kern="0">
                <a:solidFill>
                  <a:srgbClr val="000080"/>
                </a:solidFill>
                <a:latin typeface="Courier New" panose="02070309020205020404" pitchFamily="49" charset="0"/>
                <a:cs typeface="Times New Roman" panose="02020603050405020304" pitchFamily="18" charset="0"/>
              </a:rPr>
              <a:t>数组的类型</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numpy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ndarray</a:t>
            </a:r>
          </a:p>
          <a:p>
            <a:pPr algn="just">
              <a:spcAft>
                <a:spcPts val="0"/>
              </a:spcAft>
            </a:pPr>
            <a:endParaRPr lang="en-US" altLang="zh-CN" kern="0">
              <a:solidFill>
                <a:srgbClr val="000000"/>
              </a:solidFill>
              <a:latin typeface="Courier New" panose="02070309020205020404" pitchFamily="49" charset="0"/>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dtype   </a:t>
            </a:r>
            <a:r>
              <a:rPr lang="en-US" altLang="zh-CN" b="1" kern="0">
                <a:solidFill>
                  <a:srgbClr val="000080"/>
                </a:solidFill>
                <a:latin typeface="Courier New" panose="02070309020205020404" pitchFamily="49" charset="0"/>
                <a:cs typeface="Times New Roman" panose="02020603050405020304" pitchFamily="18" charset="0"/>
              </a:rPr>
              <a:t>#</a:t>
            </a:r>
            <a:r>
              <a:rPr lang="zh-CN" altLang="en-US" b="1" kern="0">
                <a:solidFill>
                  <a:srgbClr val="000080"/>
                </a:solidFill>
                <a:latin typeface="Courier New" panose="02070309020205020404" pitchFamily="49" charset="0"/>
                <a:cs typeface="Times New Roman" panose="02020603050405020304" pitchFamily="18" charset="0"/>
              </a:rPr>
              <a:t>数组中每个元素的数据类型</a:t>
            </a:r>
            <a:endParaRPr lang="zh-CN" altLang="zh-CN" b="1" kern="0">
              <a:solidFill>
                <a:srgbClr val="000080"/>
              </a:solidFill>
              <a:latin typeface="Courier New" panose="02070309020205020404" pitchFamily="49" charset="0"/>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dtype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808080"/>
                </a:solidFill>
                <a:latin typeface="Courier New" panose="02070309020205020404" pitchFamily="49" charset="0"/>
                <a:cs typeface="Times New Roman" panose="02020603050405020304" pitchFamily="18" charset="0"/>
              </a:rPr>
              <a:t>'int32'</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dtype</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b="1" kern="0">
                <a:solidFill>
                  <a:srgbClr val="FF0000"/>
                </a:solidFill>
                <a:latin typeface="Courier New" panose="02070309020205020404" pitchFamily="49" charset="0"/>
                <a:cs typeface="Times New Roman" panose="02020603050405020304" pitchFamily="18" charset="0"/>
              </a:rPr>
              <a:t>3</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dtype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808080"/>
                </a:solidFill>
                <a:latin typeface="Courier New" panose="02070309020205020404" pitchFamily="49" charset="0"/>
                <a:cs typeface="Times New Roman" panose="02020603050405020304" pitchFamily="18" charset="0"/>
              </a:rPr>
              <a:t>'float64'</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393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numpy数组</a:t>
            </a:r>
            <a:r>
              <a:rPr lang="zh-CN" altLang="en-US"/>
              <a:t>的维度</a:t>
            </a:r>
            <a:endParaRPr lang="en-US"/>
          </a:p>
        </p:txBody>
      </p:sp>
      <p:sp>
        <p:nvSpPr>
          <p:cNvPr id="3" name="Content Placeholder 2"/>
          <p:cNvSpPr>
            <a:spLocks noGrp="1"/>
          </p:cNvSpPr>
          <p:nvPr>
            <p:ph idx="1"/>
          </p:nvPr>
        </p:nvSpPr>
        <p:spPr>
          <a:xfrm>
            <a:off x="590550" y="807085"/>
            <a:ext cx="11441980" cy="5377180"/>
          </a:xfrm>
        </p:spPr>
        <p:txBody>
          <a:bodyPr>
            <a:normAutofit/>
          </a:bodyPr>
          <a:lstStyle/>
          <a:p>
            <a:pPr marL="0" indent="0">
              <a:spcBef>
                <a:spcPts val="0"/>
              </a:spcBef>
              <a:buNone/>
            </a:pPr>
            <a:r>
              <a:rPr lang="en-US"/>
              <a:t>&gt;&gt;&gt; import numpy as np</a:t>
            </a:r>
          </a:p>
          <a:p>
            <a:pPr marL="0" indent="0">
              <a:spcBef>
                <a:spcPts val="0"/>
              </a:spcBef>
              <a:buNone/>
            </a:pPr>
            <a:r>
              <a:rPr lang="en-US"/>
              <a:t>&gt;&gt;&gt; x = np.array([1,2,3,4,5,6]) # </a:t>
            </a:r>
            <a:r>
              <a:rPr lang="zh-CN" altLang="en-US"/>
              <a:t>一维数组</a:t>
            </a:r>
            <a:endParaRPr lang="en-US"/>
          </a:p>
          <a:p>
            <a:pPr marL="0" indent="0">
              <a:spcBef>
                <a:spcPts val="0"/>
              </a:spcBef>
              <a:buNone/>
            </a:pPr>
            <a:r>
              <a:rPr lang="en-US"/>
              <a:t>&gt;&gt;&gt; x</a:t>
            </a:r>
          </a:p>
          <a:p>
            <a:pPr marL="0" indent="0">
              <a:spcBef>
                <a:spcPts val="0"/>
              </a:spcBef>
              <a:buNone/>
            </a:pPr>
            <a:r>
              <a:rPr lang="en-US">
                <a:solidFill>
                  <a:srgbClr val="00B0F0"/>
                </a:solidFill>
              </a:rPr>
              <a:t>array([1, 2, 3, 4, 5, 6])</a:t>
            </a:r>
          </a:p>
          <a:p>
            <a:pPr marL="0" indent="0">
              <a:spcBef>
                <a:spcPts val="0"/>
              </a:spcBef>
              <a:buNone/>
            </a:pPr>
            <a:r>
              <a:rPr lang="en-US"/>
              <a:t>&gt;&gt;&gt; x.ndim</a:t>
            </a:r>
          </a:p>
          <a:p>
            <a:pPr marL="0" indent="0">
              <a:spcBef>
                <a:spcPts val="0"/>
              </a:spcBef>
              <a:buNone/>
            </a:pPr>
            <a:r>
              <a:rPr lang="en-US">
                <a:solidFill>
                  <a:srgbClr val="00B0F0"/>
                </a:solidFill>
              </a:rPr>
              <a:t>1</a:t>
            </a:r>
          </a:p>
          <a:p>
            <a:pPr marL="0" indent="0">
              <a:spcBef>
                <a:spcPts val="0"/>
              </a:spcBef>
              <a:buNone/>
            </a:pPr>
            <a:r>
              <a:rPr lang="en-US"/>
              <a:t>&gt;&gt;&gt; x = </a:t>
            </a:r>
            <a:r>
              <a:rPr lang="en-US" altLang="zh-CN"/>
              <a:t>np.array([[1, 2, 3], [4, 5, 6]])  # 二维数组</a:t>
            </a:r>
          </a:p>
          <a:p>
            <a:pPr marL="0" indent="0">
              <a:spcBef>
                <a:spcPts val="0"/>
              </a:spcBef>
              <a:buNone/>
            </a:pPr>
            <a:r>
              <a:rPr lang="en-US"/>
              <a:t>&gt;&gt;&gt; x</a:t>
            </a:r>
          </a:p>
          <a:p>
            <a:pPr marL="0" indent="0">
              <a:spcBef>
                <a:spcPts val="0"/>
              </a:spcBef>
              <a:buNone/>
            </a:pPr>
            <a:r>
              <a:rPr lang="en-US" altLang="zh-CN">
                <a:solidFill>
                  <a:srgbClr val="00B0F0"/>
                </a:solidFill>
              </a:rPr>
              <a:t>array([[1, 2, 3],</a:t>
            </a:r>
          </a:p>
          <a:p>
            <a:pPr marL="0" indent="0">
              <a:spcBef>
                <a:spcPts val="0"/>
              </a:spcBef>
              <a:buNone/>
            </a:pPr>
            <a:r>
              <a:rPr lang="en-US" altLang="zh-CN">
                <a:solidFill>
                  <a:srgbClr val="00B0F0"/>
                </a:solidFill>
              </a:rPr>
              <a:t>       [4, 5, 6]])</a:t>
            </a:r>
          </a:p>
          <a:p>
            <a:pPr marL="0" indent="0">
              <a:spcBef>
                <a:spcPts val="0"/>
              </a:spcBef>
              <a:buNone/>
            </a:pPr>
            <a:r>
              <a:rPr lang="en-US" altLang="zh-CN"/>
              <a:t>&gt;&gt;&gt; x.ndim</a:t>
            </a:r>
          </a:p>
          <a:p>
            <a:pPr marL="0" indent="0">
              <a:spcBef>
                <a:spcPts val="0"/>
              </a:spcBef>
              <a:buNone/>
            </a:pPr>
            <a:r>
              <a:rPr lang="en-US" altLang="zh-CN">
                <a:solidFill>
                  <a:srgbClr val="00B0F0"/>
                </a:solidFill>
              </a:rPr>
              <a:t>2</a:t>
            </a:r>
          </a:p>
          <a:p>
            <a:pPr marL="0" indent="0">
              <a:spcBef>
                <a:spcPts val="0"/>
              </a:spcBef>
              <a:buNone/>
            </a:pPr>
            <a:endParaRPr lang="en-US" sz="2000"/>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27</a:t>
            </a:fld>
            <a:endParaRPr lang="zh-CN" altLang="en-US"/>
          </a:p>
        </p:txBody>
      </p:sp>
    </p:spTree>
    <p:extLst>
      <p:ext uri="{BB962C8B-B14F-4D97-AF65-F5344CB8AC3E}">
        <p14:creationId xmlns:p14="http://schemas.microsoft.com/office/powerpoint/2010/main" val="317913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840E0-7F75-4E43-A0D3-F28AAA9B6EBC}"/>
              </a:ext>
            </a:extLst>
          </p:cNvPr>
          <p:cNvSpPr>
            <a:spLocks noGrp="1"/>
          </p:cNvSpPr>
          <p:nvPr>
            <p:ph type="title"/>
          </p:nvPr>
        </p:nvSpPr>
        <p:spPr/>
        <p:txBody>
          <a:bodyPr/>
          <a:lstStyle/>
          <a:p>
            <a:r>
              <a:rPr lang="en-US" altLang="zh-CN"/>
              <a:t>Numpy</a:t>
            </a:r>
            <a:r>
              <a:rPr lang="zh-CN" altLang="en-US"/>
              <a:t>数组的元素个数、形状</a:t>
            </a:r>
          </a:p>
        </p:txBody>
      </p:sp>
      <p:sp>
        <p:nvSpPr>
          <p:cNvPr id="4" name="灯片编号占位符 3">
            <a:extLst>
              <a:ext uri="{FF2B5EF4-FFF2-40B4-BE49-F238E27FC236}">
                <a16:creationId xmlns:a16="http://schemas.microsoft.com/office/drawing/2014/main" id="{274A9F1B-8968-43BC-A3B8-21FED5636442}"/>
              </a:ext>
            </a:extLst>
          </p:cNvPr>
          <p:cNvSpPr>
            <a:spLocks noGrp="1"/>
          </p:cNvSpPr>
          <p:nvPr>
            <p:ph type="sldNum" sz="quarter" idx="12"/>
          </p:nvPr>
        </p:nvSpPr>
        <p:spPr/>
        <p:txBody>
          <a:bodyPr/>
          <a:lstStyle/>
          <a:p>
            <a:fld id="{39603FB5-5DE6-44EA-8526-30B6B876200F}" type="slidenum">
              <a:rPr lang="zh-CN" altLang="en-US" smtClean="0"/>
              <a:pPr/>
              <a:t>28</a:t>
            </a:fld>
            <a:endParaRPr lang="zh-CN" altLang="en-US"/>
          </a:p>
        </p:txBody>
      </p:sp>
      <p:sp>
        <p:nvSpPr>
          <p:cNvPr id="5" name="文本框 4">
            <a:extLst>
              <a:ext uri="{FF2B5EF4-FFF2-40B4-BE49-F238E27FC236}">
                <a16:creationId xmlns:a16="http://schemas.microsoft.com/office/drawing/2014/main" id="{C6BAA2A5-F710-4FE0-9513-A2F5A380BC82}"/>
              </a:ext>
            </a:extLst>
          </p:cNvPr>
          <p:cNvSpPr txBox="1"/>
          <p:nvPr/>
        </p:nvSpPr>
        <p:spPr>
          <a:xfrm>
            <a:off x="438150" y="771525"/>
            <a:ext cx="11287125" cy="4154984"/>
          </a:xfrm>
          <a:prstGeom prst="rect">
            <a:avLst/>
          </a:prstGeom>
          <a:noFill/>
        </p:spPr>
        <p:txBody>
          <a:bodyPr wrap="square" rtlCol="0">
            <a:spAutoFit/>
          </a:bodyPr>
          <a:lstStyle/>
          <a:p>
            <a:r>
              <a:rPr lang="en-US" altLang="zh-CN" sz="2400">
                <a:latin typeface="Consolas" panose="020B0609020204030204" charset="0"/>
              </a:rPr>
              <a:t>&gt;&gt;&gt; x = np.array([1, 2, 3, 4, 5])</a:t>
            </a:r>
          </a:p>
          <a:p>
            <a:r>
              <a:rPr lang="en-US" altLang="zh-CN" sz="2400">
                <a:latin typeface="Consolas" panose="020B0609020204030204" charset="0"/>
              </a:rPr>
              <a:t>&gt;&gt;&gt;x.size</a:t>
            </a:r>
          </a:p>
          <a:p>
            <a:r>
              <a:rPr lang="en-US" altLang="zh-CN" sz="2400">
                <a:solidFill>
                  <a:srgbClr val="00B0F0"/>
                </a:solidFill>
                <a:latin typeface="Consolas" panose="020B0609020204030204" charset="0"/>
              </a:rPr>
              <a:t>5</a:t>
            </a:r>
          </a:p>
          <a:p>
            <a:r>
              <a:rPr lang="en-US" altLang="zh-CN" sz="2400">
                <a:solidFill>
                  <a:srgbClr val="00B0F0"/>
                </a:solidFill>
                <a:latin typeface="Consolas" panose="020B0609020204030204" charset="0"/>
              </a:rPr>
              <a:t>&gt;&gt;&gt; x.shape</a:t>
            </a:r>
          </a:p>
          <a:p>
            <a:r>
              <a:rPr lang="en-US" altLang="zh-CN" sz="2400">
                <a:solidFill>
                  <a:srgbClr val="00B0F0"/>
                </a:solidFill>
                <a:latin typeface="Consolas" panose="020B0609020204030204" charset="0"/>
              </a:rPr>
              <a:t>(5,)</a:t>
            </a:r>
          </a:p>
          <a:p>
            <a:endParaRPr lang="en-US" altLang="zh-CN" sz="2400">
              <a:solidFill>
                <a:srgbClr val="00B0F0"/>
              </a:solidFill>
              <a:latin typeface="Consolas" panose="020B0609020204030204" charset="0"/>
            </a:endParaRPr>
          </a:p>
          <a:p>
            <a:r>
              <a:rPr lang="en-US" altLang="zh-CN" sz="2400">
                <a:latin typeface="Consolas" panose="020B0609020204030204" charset="0"/>
              </a:rPr>
              <a:t>&gt;&gt;&gt;x = np.array([[1, 2, 3], [4, 5, 6]])</a:t>
            </a:r>
          </a:p>
          <a:p>
            <a:r>
              <a:rPr lang="en-US" altLang="zh-CN" sz="2400">
                <a:latin typeface="Consolas" panose="020B0609020204030204" charset="0"/>
              </a:rPr>
              <a:t>&gt;&gt;&gt;x.size</a:t>
            </a:r>
          </a:p>
          <a:p>
            <a:r>
              <a:rPr lang="en-US" altLang="zh-CN" sz="2400">
                <a:solidFill>
                  <a:srgbClr val="00B0F0"/>
                </a:solidFill>
                <a:latin typeface="Consolas" panose="020B0609020204030204" charset="0"/>
              </a:rPr>
              <a:t>6</a:t>
            </a:r>
          </a:p>
          <a:p>
            <a:r>
              <a:rPr lang="en-US" altLang="zh-CN" sz="2400">
                <a:solidFill>
                  <a:srgbClr val="00B0F0"/>
                </a:solidFill>
                <a:latin typeface="Consolas" panose="020B0609020204030204" charset="0"/>
              </a:rPr>
              <a:t>&gt;&gt;&gt; x.shape</a:t>
            </a:r>
          </a:p>
          <a:p>
            <a:r>
              <a:rPr lang="en-US" altLang="zh-CN" sz="2400">
                <a:solidFill>
                  <a:srgbClr val="00B0F0"/>
                </a:solidFill>
                <a:latin typeface="Consolas" panose="020B0609020204030204" charset="0"/>
              </a:rPr>
              <a:t>(2, 3)</a:t>
            </a:r>
          </a:p>
        </p:txBody>
      </p:sp>
    </p:spTree>
    <p:extLst>
      <p:ext uri="{BB962C8B-B14F-4D97-AF65-F5344CB8AC3E}">
        <p14:creationId xmlns:p14="http://schemas.microsoft.com/office/powerpoint/2010/main" val="6073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840E0-7F75-4E43-A0D3-F28AAA9B6EBC}"/>
              </a:ext>
            </a:extLst>
          </p:cNvPr>
          <p:cNvSpPr>
            <a:spLocks noGrp="1"/>
          </p:cNvSpPr>
          <p:nvPr>
            <p:ph type="title"/>
          </p:nvPr>
        </p:nvSpPr>
        <p:spPr/>
        <p:txBody>
          <a:bodyPr/>
          <a:lstStyle/>
          <a:p>
            <a:r>
              <a:rPr lang="en-US" altLang="zh-CN"/>
              <a:t>Numpy</a:t>
            </a:r>
            <a:r>
              <a:rPr lang="zh-CN" altLang="en-US"/>
              <a:t>数组的长度</a:t>
            </a:r>
          </a:p>
        </p:txBody>
      </p:sp>
      <p:sp>
        <p:nvSpPr>
          <p:cNvPr id="4" name="灯片编号占位符 3">
            <a:extLst>
              <a:ext uri="{FF2B5EF4-FFF2-40B4-BE49-F238E27FC236}">
                <a16:creationId xmlns:a16="http://schemas.microsoft.com/office/drawing/2014/main" id="{274A9F1B-8968-43BC-A3B8-21FED5636442}"/>
              </a:ext>
            </a:extLst>
          </p:cNvPr>
          <p:cNvSpPr>
            <a:spLocks noGrp="1"/>
          </p:cNvSpPr>
          <p:nvPr>
            <p:ph type="sldNum" sz="quarter" idx="12"/>
          </p:nvPr>
        </p:nvSpPr>
        <p:spPr/>
        <p:txBody>
          <a:bodyPr/>
          <a:lstStyle/>
          <a:p>
            <a:fld id="{39603FB5-5DE6-44EA-8526-30B6B876200F}" type="slidenum">
              <a:rPr lang="zh-CN" altLang="en-US" smtClean="0"/>
              <a:pPr/>
              <a:t>29</a:t>
            </a:fld>
            <a:endParaRPr lang="zh-CN" altLang="en-US"/>
          </a:p>
        </p:txBody>
      </p:sp>
      <p:sp>
        <p:nvSpPr>
          <p:cNvPr id="5" name="文本框 4">
            <a:extLst>
              <a:ext uri="{FF2B5EF4-FFF2-40B4-BE49-F238E27FC236}">
                <a16:creationId xmlns:a16="http://schemas.microsoft.com/office/drawing/2014/main" id="{C6BAA2A5-F710-4FE0-9513-A2F5A380BC82}"/>
              </a:ext>
            </a:extLst>
          </p:cNvPr>
          <p:cNvSpPr txBox="1"/>
          <p:nvPr/>
        </p:nvSpPr>
        <p:spPr>
          <a:xfrm>
            <a:off x="438150" y="771525"/>
            <a:ext cx="11287125" cy="2308324"/>
          </a:xfrm>
          <a:prstGeom prst="rect">
            <a:avLst/>
          </a:prstGeom>
          <a:noFill/>
        </p:spPr>
        <p:txBody>
          <a:bodyPr wrap="square" rtlCol="0">
            <a:spAutoFit/>
          </a:bodyPr>
          <a:lstStyle/>
          <a:p>
            <a:r>
              <a:rPr lang="en-US" altLang="zh-CN" sz="2400">
                <a:latin typeface="Consolas" panose="020B0609020204030204" charset="0"/>
              </a:rPr>
              <a:t>&gt;&gt;&gt;x = np.array([[1, 2, 3], [4, 5, 6]])</a:t>
            </a:r>
          </a:p>
          <a:p>
            <a:r>
              <a:rPr lang="en-US" altLang="zh-CN" sz="2400">
                <a:latin typeface="Consolas" panose="020B0609020204030204" charset="0"/>
              </a:rPr>
              <a:t>&gt;&gt;&gt;x.size</a:t>
            </a:r>
          </a:p>
          <a:p>
            <a:r>
              <a:rPr lang="en-US" altLang="zh-CN" sz="2400">
                <a:solidFill>
                  <a:srgbClr val="00B0F0"/>
                </a:solidFill>
                <a:latin typeface="Consolas" panose="020B0609020204030204" charset="0"/>
              </a:rPr>
              <a:t>6</a:t>
            </a:r>
          </a:p>
          <a:p>
            <a:r>
              <a:rPr lang="en-US" altLang="zh-CN" sz="2400">
                <a:solidFill>
                  <a:srgbClr val="00B0F0"/>
                </a:solidFill>
                <a:latin typeface="Consolas" panose="020B0609020204030204" charset="0"/>
              </a:rPr>
              <a:t>&gt;&gt;&gt;len(x) #</a:t>
            </a:r>
            <a:r>
              <a:rPr lang="zh-CN" altLang="en-US" sz="2400">
                <a:solidFill>
                  <a:srgbClr val="00B0F0"/>
                </a:solidFill>
                <a:latin typeface="Consolas" panose="020B0609020204030204" charset="0"/>
              </a:rPr>
              <a:t> 课堂互动</a:t>
            </a:r>
            <a:endParaRPr lang="en-US" altLang="zh-CN" sz="2400">
              <a:solidFill>
                <a:srgbClr val="00B0F0"/>
              </a:solidFill>
              <a:latin typeface="Consolas" panose="020B0609020204030204" charset="0"/>
            </a:endParaRPr>
          </a:p>
          <a:p>
            <a:endParaRPr lang="en-US" altLang="zh-CN" sz="2400">
              <a:solidFill>
                <a:srgbClr val="00B0F0"/>
              </a:solidFill>
              <a:latin typeface="Consolas" panose="020B0609020204030204" charset="0"/>
            </a:endParaRPr>
          </a:p>
          <a:p>
            <a:r>
              <a:rPr lang="en-US" altLang="zh-CN" sz="2400">
                <a:solidFill>
                  <a:srgbClr val="00B0F0"/>
                </a:solidFill>
                <a:latin typeface="Consolas" panose="020B0609020204030204" charset="0"/>
              </a:rPr>
              <a:t>A. 2    B.6</a:t>
            </a:r>
          </a:p>
        </p:txBody>
      </p:sp>
    </p:spTree>
    <p:extLst>
      <p:ext uri="{BB962C8B-B14F-4D97-AF65-F5344CB8AC3E}">
        <p14:creationId xmlns:p14="http://schemas.microsoft.com/office/powerpoint/2010/main" val="199069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72837-4DB2-4EF6-A9B0-2A3B31F090B5}"/>
              </a:ext>
            </a:extLst>
          </p:cNvPr>
          <p:cNvSpPr>
            <a:spLocks noGrp="1"/>
          </p:cNvSpPr>
          <p:nvPr>
            <p:ph type="title"/>
          </p:nvPr>
        </p:nvSpPr>
        <p:spPr/>
        <p:txBody>
          <a:bodyPr/>
          <a:lstStyle/>
          <a:p>
            <a:r>
              <a:rPr lang="zh-CN" altLang="en-US"/>
              <a:t>希望这个存储结构能更加便于数据的分析和运算</a:t>
            </a:r>
          </a:p>
        </p:txBody>
      </p:sp>
      <p:sp>
        <p:nvSpPr>
          <p:cNvPr id="3" name="内容占位符 2">
            <a:extLst>
              <a:ext uri="{FF2B5EF4-FFF2-40B4-BE49-F238E27FC236}">
                <a16:creationId xmlns:a16="http://schemas.microsoft.com/office/drawing/2014/main" id="{16130FDF-D474-4A5E-A707-AB3F921784E8}"/>
              </a:ext>
            </a:extLst>
          </p:cNvPr>
          <p:cNvSpPr>
            <a:spLocks noGrp="1"/>
          </p:cNvSpPr>
          <p:nvPr>
            <p:ph idx="1"/>
          </p:nvPr>
        </p:nvSpPr>
        <p:spPr>
          <a:xfrm>
            <a:off x="404567" y="727548"/>
            <a:ext cx="10515600" cy="882178"/>
          </a:xfrm>
        </p:spPr>
        <p:txBody>
          <a:bodyPr/>
          <a:lstStyle/>
          <a:p>
            <a:r>
              <a:rPr lang="zh-CN" altLang="en-US"/>
              <a:t>假设有</a:t>
            </a:r>
            <a:r>
              <a:rPr lang="en-US" altLang="zh-CN"/>
              <a:t>4</a:t>
            </a:r>
            <a:r>
              <a:rPr lang="zh-CN" altLang="en-US"/>
              <a:t>个人共同参加一个测试</a:t>
            </a:r>
            <a:r>
              <a:rPr lang="en-US" altLang="zh-CN"/>
              <a:t>,</a:t>
            </a:r>
            <a:r>
              <a:rPr lang="zh-CN" altLang="en-US"/>
              <a:t>每个人分别做两次</a:t>
            </a:r>
            <a:r>
              <a:rPr lang="en-US" altLang="zh-CN"/>
              <a:t>,</a:t>
            </a:r>
            <a:r>
              <a:rPr lang="zh-CN" altLang="en-US"/>
              <a:t>两次测试成绩分别为</a:t>
            </a:r>
            <a:r>
              <a:rPr lang="en-US" altLang="zh-CN"/>
              <a:t>99,98,80,60</a:t>
            </a:r>
            <a:r>
              <a:rPr lang="zh-CN" altLang="en-US"/>
              <a:t>和</a:t>
            </a:r>
            <a:r>
              <a:rPr lang="en-US" altLang="zh-CN"/>
              <a:t>80,75,65,80</a:t>
            </a:r>
            <a:r>
              <a:rPr lang="zh-CN" altLang="en-US"/>
              <a:t>。请计算每个人两次测试的总分。</a:t>
            </a:r>
          </a:p>
        </p:txBody>
      </p:sp>
      <p:sp>
        <p:nvSpPr>
          <p:cNvPr id="4" name="灯片编号占位符 3">
            <a:extLst>
              <a:ext uri="{FF2B5EF4-FFF2-40B4-BE49-F238E27FC236}">
                <a16:creationId xmlns:a16="http://schemas.microsoft.com/office/drawing/2014/main" id="{54DD4A68-00C6-4780-80E0-1CD4B406730B}"/>
              </a:ext>
            </a:extLst>
          </p:cNvPr>
          <p:cNvSpPr>
            <a:spLocks noGrp="1"/>
          </p:cNvSpPr>
          <p:nvPr>
            <p:ph type="sldNum" sz="quarter" idx="12"/>
          </p:nvPr>
        </p:nvSpPr>
        <p:spPr/>
        <p:txBody>
          <a:bodyPr/>
          <a:lstStyle/>
          <a:p>
            <a:fld id="{39603FB5-5DE6-44EA-8526-30B6B876200F}" type="slidenum">
              <a:rPr lang="zh-CN" altLang="en-US" smtClean="0"/>
              <a:pPr/>
              <a:t>3</a:t>
            </a:fld>
            <a:endParaRPr lang="zh-CN" altLang="en-US"/>
          </a:p>
        </p:txBody>
      </p:sp>
      <p:sp>
        <p:nvSpPr>
          <p:cNvPr id="5" name="文本框 4">
            <a:extLst>
              <a:ext uri="{FF2B5EF4-FFF2-40B4-BE49-F238E27FC236}">
                <a16:creationId xmlns:a16="http://schemas.microsoft.com/office/drawing/2014/main" id="{72509A93-F000-4BDF-B031-889D15F7D4D4}"/>
              </a:ext>
            </a:extLst>
          </p:cNvPr>
          <p:cNvSpPr txBox="1"/>
          <p:nvPr/>
        </p:nvSpPr>
        <p:spPr>
          <a:xfrm>
            <a:off x="752475" y="1676400"/>
            <a:ext cx="9467850" cy="3970318"/>
          </a:xfrm>
          <a:prstGeom prst="rect">
            <a:avLst/>
          </a:prstGeom>
          <a:noFill/>
        </p:spPr>
        <p:txBody>
          <a:bodyPr wrap="square" rtlCol="0">
            <a:spAutoFit/>
          </a:bodyPr>
          <a:lstStyle/>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test1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99</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98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test2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75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65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tsum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range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test1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tsum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a:p>
          <a:p>
            <a:pPr algn="l"/>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(x,y)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zip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test1,test2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(x+y)</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algn="just"/>
            <a:endPar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endParaRPr>
          </a:p>
          <a:p>
            <a:pPr algn="just"/>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ist(map(lambda x,y:x+y, test1, test2))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6" name="文本框 5">
            <a:extLst>
              <a:ext uri="{FF2B5EF4-FFF2-40B4-BE49-F238E27FC236}">
                <a16:creationId xmlns:a16="http://schemas.microsoft.com/office/drawing/2014/main" id="{4B401DEA-7C4F-46A0-9EC0-142132C0A482}"/>
              </a:ext>
            </a:extLst>
          </p:cNvPr>
          <p:cNvSpPr txBox="1"/>
          <p:nvPr/>
        </p:nvSpPr>
        <p:spPr>
          <a:xfrm>
            <a:off x="657225" y="5607232"/>
            <a:ext cx="9563100" cy="646331"/>
          </a:xfrm>
          <a:prstGeom prst="rect">
            <a:avLst/>
          </a:prstGeom>
          <a:noFill/>
        </p:spPr>
        <p:txBody>
          <a:bodyPr wrap="square" rtlCol="0">
            <a:spAutoFit/>
          </a:bodyPr>
          <a:lstStyle/>
          <a:p>
            <a:r>
              <a:rPr lang="zh-CN" altLang="en-US" sz="3600"/>
              <a:t>更自然的想法：能否直接做</a:t>
            </a:r>
            <a:r>
              <a:rPr lang="en-US" altLang="zh-CN" sz="3600"/>
              <a:t>test1 + test2  ???</a:t>
            </a:r>
            <a:endParaRPr lang="zh-CN" altLang="en-US" sz="3600"/>
          </a:p>
        </p:txBody>
      </p:sp>
      <p:sp>
        <p:nvSpPr>
          <p:cNvPr id="7" name="矩形: 圆角 6">
            <a:extLst>
              <a:ext uri="{FF2B5EF4-FFF2-40B4-BE49-F238E27FC236}">
                <a16:creationId xmlns:a16="http://schemas.microsoft.com/office/drawing/2014/main" id="{5F68B674-8464-4084-A3A3-B55CCA60FE57}"/>
              </a:ext>
            </a:extLst>
          </p:cNvPr>
          <p:cNvSpPr/>
          <p:nvPr/>
        </p:nvSpPr>
        <p:spPr>
          <a:xfrm>
            <a:off x="2081464" y="2833437"/>
            <a:ext cx="830178" cy="282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
        <p:nvSpPr>
          <p:cNvPr id="8" name="矩形: 圆角 7">
            <a:extLst>
              <a:ext uri="{FF2B5EF4-FFF2-40B4-BE49-F238E27FC236}">
                <a16:creationId xmlns:a16="http://schemas.microsoft.com/office/drawing/2014/main" id="{BD8A77CE-4D54-4E18-BA8C-5F592A5E4A44}"/>
              </a:ext>
            </a:extLst>
          </p:cNvPr>
          <p:cNvSpPr/>
          <p:nvPr/>
        </p:nvSpPr>
        <p:spPr>
          <a:xfrm rot="10800000" flipV="1">
            <a:off x="3019926" y="4190511"/>
            <a:ext cx="445169" cy="315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9" name="矩形: 圆角 8">
            <a:extLst>
              <a:ext uri="{FF2B5EF4-FFF2-40B4-BE49-F238E27FC236}">
                <a16:creationId xmlns:a16="http://schemas.microsoft.com/office/drawing/2014/main" id="{CD58372E-B8FF-4C09-BA46-2C188998CA50}"/>
              </a:ext>
            </a:extLst>
          </p:cNvPr>
          <p:cNvSpPr/>
          <p:nvPr/>
        </p:nvSpPr>
        <p:spPr>
          <a:xfrm rot="10800000" flipV="1">
            <a:off x="2081464" y="4965079"/>
            <a:ext cx="830178" cy="376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Tree>
    <p:extLst>
      <p:ext uri="{BB962C8B-B14F-4D97-AF65-F5344CB8AC3E}">
        <p14:creationId xmlns:p14="http://schemas.microsoft.com/office/powerpoint/2010/main" val="111847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840E0-7F75-4E43-A0D3-F28AAA9B6EBC}"/>
              </a:ext>
            </a:extLst>
          </p:cNvPr>
          <p:cNvSpPr>
            <a:spLocks noGrp="1"/>
          </p:cNvSpPr>
          <p:nvPr>
            <p:ph type="title"/>
          </p:nvPr>
        </p:nvSpPr>
        <p:spPr/>
        <p:txBody>
          <a:bodyPr/>
          <a:lstStyle/>
          <a:p>
            <a:r>
              <a:rPr lang="en-US" altLang="zh-CN"/>
              <a:t>Numpy</a:t>
            </a:r>
            <a:r>
              <a:rPr lang="zh-CN" altLang="en-US"/>
              <a:t>数组的长度</a:t>
            </a:r>
          </a:p>
        </p:txBody>
      </p:sp>
      <p:sp>
        <p:nvSpPr>
          <p:cNvPr id="4" name="灯片编号占位符 3">
            <a:extLst>
              <a:ext uri="{FF2B5EF4-FFF2-40B4-BE49-F238E27FC236}">
                <a16:creationId xmlns:a16="http://schemas.microsoft.com/office/drawing/2014/main" id="{274A9F1B-8968-43BC-A3B8-21FED5636442}"/>
              </a:ext>
            </a:extLst>
          </p:cNvPr>
          <p:cNvSpPr>
            <a:spLocks noGrp="1"/>
          </p:cNvSpPr>
          <p:nvPr>
            <p:ph type="sldNum" sz="quarter" idx="12"/>
          </p:nvPr>
        </p:nvSpPr>
        <p:spPr/>
        <p:txBody>
          <a:bodyPr/>
          <a:lstStyle/>
          <a:p>
            <a:fld id="{39603FB5-5DE6-44EA-8526-30B6B876200F}" type="slidenum">
              <a:rPr lang="zh-CN" altLang="en-US" smtClean="0"/>
              <a:pPr/>
              <a:t>30</a:t>
            </a:fld>
            <a:endParaRPr lang="zh-CN" altLang="en-US"/>
          </a:p>
        </p:txBody>
      </p:sp>
      <p:sp>
        <p:nvSpPr>
          <p:cNvPr id="5" name="文本框 4">
            <a:extLst>
              <a:ext uri="{FF2B5EF4-FFF2-40B4-BE49-F238E27FC236}">
                <a16:creationId xmlns:a16="http://schemas.microsoft.com/office/drawing/2014/main" id="{C6BAA2A5-F710-4FE0-9513-A2F5A380BC82}"/>
              </a:ext>
            </a:extLst>
          </p:cNvPr>
          <p:cNvSpPr txBox="1"/>
          <p:nvPr/>
        </p:nvSpPr>
        <p:spPr>
          <a:xfrm>
            <a:off x="438150" y="771525"/>
            <a:ext cx="11287125" cy="1938992"/>
          </a:xfrm>
          <a:prstGeom prst="rect">
            <a:avLst/>
          </a:prstGeom>
          <a:noFill/>
        </p:spPr>
        <p:txBody>
          <a:bodyPr wrap="square" rtlCol="0">
            <a:spAutoFit/>
          </a:bodyPr>
          <a:lstStyle/>
          <a:p>
            <a:r>
              <a:rPr lang="en-US" altLang="zh-CN" sz="2400">
                <a:latin typeface="Consolas" panose="020B0609020204030204" charset="0"/>
              </a:rPr>
              <a:t>&gt;&gt;&gt;x = np.array([[1, 2, 3], [4, 5, 6]])</a:t>
            </a:r>
          </a:p>
          <a:p>
            <a:r>
              <a:rPr lang="en-US" altLang="zh-CN" sz="2400">
                <a:latin typeface="Consolas" panose="020B0609020204030204" charset="0"/>
              </a:rPr>
              <a:t>&gt;&gt;&gt;x.size</a:t>
            </a:r>
          </a:p>
          <a:p>
            <a:r>
              <a:rPr lang="en-US" altLang="zh-CN" sz="2400">
                <a:solidFill>
                  <a:srgbClr val="00B0F0"/>
                </a:solidFill>
                <a:latin typeface="Consolas" panose="020B0609020204030204" charset="0"/>
              </a:rPr>
              <a:t>6</a:t>
            </a:r>
          </a:p>
          <a:p>
            <a:r>
              <a:rPr lang="en-US" altLang="zh-CN" sz="2400">
                <a:solidFill>
                  <a:srgbClr val="00B0F0"/>
                </a:solidFill>
                <a:latin typeface="Consolas" panose="020B0609020204030204" charset="0"/>
              </a:rPr>
              <a:t>&gt;&gt;&gt;len(x)  #0</a:t>
            </a:r>
            <a:r>
              <a:rPr lang="zh-CN" altLang="en-US" sz="2400">
                <a:solidFill>
                  <a:srgbClr val="00B0F0"/>
                </a:solidFill>
                <a:latin typeface="Consolas" panose="020B0609020204030204" charset="0"/>
              </a:rPr>
              <a:t>轴的长度</a:t>
            </a:r>
            <a:endParaRPr lang="en-US" altLang="zh-CN" sz="2400">
              <a:solidFill>
                <a:srgbClr val="00B0F0"/>
              </a:solidFill>
              <a:latin typeface="Consolas" panose="020B0609020204030204" charset="0"/>
            </a:endParaRPr>
          </a:p>
          <a:p>
            <a:r>
              <a:rPr lang="en-US" altLang="zh-CN" sz="2400">
                <a:solidFill>
                  <a:srgbClr val="00B0F0"/>
                </a:solidFill>
                <a:latin typeface="Consolas" panose="020B0609020204030204" charset="0"/>
              </a:rPr>
              <a:t>2</a:t>
            </a:r>
          </a:p>
        </p:txBody>
      </p:sp>
    </p:spTree>
    <p:extLst>
      <p:ext uri="{BB962C8B-B14F-4D97-AF65-F5344CB8AC3E}">
        <p14:creationId xmlns:p14="http://schemas.microsoft.com/office/powerpoint/2010/main" val="3922032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numpy创建数组</a:t>
            </a:r>
          </a:p>
        </p:txBody>
      </p:sp>
      <p:sp>
        <p:nvSpPr>
          <p:cNvPr id="3" name="Content Placeholder 2"/>
          <p:cNvSpPr>
            <a:spLocks noGrp="1"/>
          </p:cNvSpPr>
          <p:nvPr>
            <p:ph idx="1"/>
          </p:nvPr>
        </p:nvSpPr>
        <p:spPr>
          <a:xfrm>
            <a:off x="590550" y="807085"/>
            <a:ext cx="11441980" cy="5377180"/>
          </a:xfrm>
        </p:spPr>
        <p:txBody>
          <a:bodyPr>
            <a:normAutofit/>
          </a:bodyPr>
          <a:lstStyle/>
          <a:p>
            <a:pPr marL="0" indent="0">
              <a:spcBef>
                <a:spcPts val="0"/>
              </a:spcBef>
              <a:buNone/>
            </a:pPr>
            <a:r>
              <a:rPr lang="en-US"/>
              <a:t>&gt;&gt;&gt; np.arange(8)                      # 类似于内置函数range()</a:t>
            </a:r>
          </a:p>
          <a:p>
            <a:pPr marL="0" indent="0">
              <a:spcBef>
                <a:spcPts val="0"/>
              </a:spcBef>
              <a:buNone/>
            </a:pPr>
            <a:r>
              <a:rPr lang="en-US">
                <a:solidFill>
                  <a:srgbClr val="00B0F0"/>
                </a:solidFill>
              </a:rPr>
              <a:t>array([0, 1, 2, 3, 4, 5, 6, 7])</a:t>
            </a:r>
            <a:endParaRPr lang="en-US"/>
          </a:p>
          <a:p>
            <a:pPr marL="0" indent="0">
              <a:spcBef>
                <a:spcPts val="0"/>
              </a:spcBef>
              <a:buNone/>
            </a:pPr>
            <a:r>
              <a:rPr lang="en-US"/>
              <a:t>&gt;&gt;&gt; np.arange(1, 10, 2)</a:t>
            </a:r>
          </a:p>
          <a:p>
            <a:pPr marL="0" indent="0">
              <a:spcBef>
                <a:spcPts val="0"/>
              </a:spcBef>
              <a:buNone/>
            </a:pPr>
            <a:r>
              <a:rPr lang="en-US">
                <a:solidFill>
                  <a:srgbClr val="00B0F0"/>
                </a:solidFill>
              </a:rPr>
              <a:t>array([1, 3, 5, 7, 9])</a:t>
            </a:r>
            <a:endParaRPr lang="en-US"/>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31</a:t>
            </a:fld>
            <a:endParaRPr lang="zh-CN" altLang="en-US"/>
          </a:p>
        </p:txBody>
      </p:sp>
      <p:sp>
        <p:nvSpPr>
          <p:cNvPr id="6" name="文本框 5">
            <a:extLst>
              <a:ext uri="{FF2B5EF4-FFF2-40B4-BE49-F238E27FC236}">
                <a16:creationId xmlns:a16="http://schemas.microsoft.com/office/drawing/2014/main" id="{D839CF03-F14F-4189-BE92-26EAEE3D4246}"/>
              </a:ext>
            </a:extLst>
          </p:cNvPr>
          <p:cNvSpPr txBox="1"/>
          <p:nvPr/>
        </p:nvSpPr>
        <p:spPr>
          <a:xfrm>
            <a:off x="590550" y="2757011"/>
            <a:ext cx="10442408" cy="2308324"/>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 </a:t>
            </a:r>
            <a:r>
              <a:rPr lang="zh-CN" altLang="en-US"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实数间隔 和 实数起止位置</a:t>
            </a:r>
            <a:endPar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&gt;&gt;&gt; 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arange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latin typeface="Consolas" panose="020B0609020204030204" pitchFamily="49" charset="0"/>
                <a:ea typeface="宋体" panose="02010600030101010101" pitchFamily="2" charset="-122"/>
                <a:cs typeface="宋体" panose="02010600030101010101" pitchFamily="2" charset="-122"/>
              </a:rPr>
              <a:t>&gt;&gt;&gt;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arange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440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000"/>
                                        <p:tgtEl>
                                          <p:spTgt spid="6">
                                            <p:txEl>
                                              <p:pRg st="5" end="5"/>
                                            </p:txEl>
                                          </p:spTgt>
                                        </p:tgtEl>
                                      </p:cBhvr>
                                    </p:animEffect>
                                    <p:anim calcmode="lin" valueType="num">
                                      <p:cBhvr>
                                        <p:cTn id="3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numpy创建数组</a:t>
            </a:r>
          </a:p>
        </p:txBody>
      </p:sp>
      <p:sp>
        <p:nvSpPr>
          <p:cNvPr id="3" name="Content Placeholder 2"/>
          <p:cNvSpPr>
            <a:spLocks noGrp="1"/>
          </p:cNvSpPr>
          <p:nvPr>
            <p:ph idx="1"/>
          </p:nvPr>
        </p:nvSpPr>
        <p:spPr>
          <a:xfrm>
            <a:off x="590550" y="807085"/>
            <a:ext cx="11441980" cy="5377180"/>
          </a:xfrm>
        </p:spPr>
        <p:txBody>
          <a:bodyPr>
            <a:normAutofit/>
          </a:bodyPr>
          <a:lstStyle/>
          <a:p>
            <a:pPr marL="0" indent="0">
              <a:spcBef>
                <a:spcPts val="0"/>
              </a:spcBef>
              <a:buNone/>
            </a:pPr>
            <a:r>
              <a:rPr lang="en-US" sz="2000"/>
              <a:t>&gt;&gt;&gt; import numpy as np</a:t>
            </a:r>
          </a:p>
          <a:p>
            <a:pPr marL="0" indent="0">
              <a:spcBef>
                <a:spcPts val="0"/>
              </a:spcBef>
              <a:buNone/>
            </a:pPr>
            <a:r>
              <a:rPr lang="en-US" altLang="zh-CN" sz="2000">
                <a:solidFill>
                  <a:schemeClr val="accent1">
                    <a:lumMod val="75000"/>
                  </a:schemeClr>
                </a:solidFill>
              </a:rPr>
              <a:t>###  </a:t>
            </a:r>
            <a:r>
              <a:rPr lang="en-US" altLang="zh-CN" sz="2000" i="1">
                <a:solidFill>
                  <a:schemeClr val="accent1">
                    <a:lumMod val="75000"/>
                  </a:schemeClr>
                </a:solidFill>
              </a:rPr>
              <a:t>linspace(start, stop, num=50, endpoint=True)</a:t>
            </a:r>
            <a:endParaRPr lang="en-US" sz="2000" i="1">
              <a:solidFill>
                <a:schemeClr val="accent1">
                  <a:lumMod val="75000"/>
                </a:schemeClr>
              </a:solidFill>
            </a:endParaRPr>
          </a:p>
          <a:p>
            <a:pPr marL="0" indent="0">
              <a:spcBef>
                <a:spcPts val="0"/>
              </a:spcBef>
              <a:buNone/>
            </a:pPr>
            <a:r>
              <a:rPr lang="en-US" sz="2000"/>
              <a:t>&gt;&gt;&gt; np.linspace(0, 10, 11)            #</a:t>
            </a:r>
            <a:r>
              <a:rPr lang="en-US" altLang="zh-CN" sz="2000"/>
              <a:t> 等差数组，</a:t>
            </a:r>
            <a:r>
              <a:rPr lang="zh-CN" altLang="en-US" sz="2000"/>
              <a:t>含两个端点，分成</a:t>
            </a:r>
            <a:r>
              <a:rPr lang="en-US" altLang="zh-CN" sz="2000"/>
              <a:t>11-1</a:t>
            </a:r>
            <a:r>
              <a:rPr lang="zh-CN" altLang="en-US" sz="2000"/>
              <a:t>段</a:t>
            </a:r>
            <a:endParaRPr lang="en-US" altLang="zh-CN" sz="2000"/>
          </a:p>
          <a:p>
            <a:pPr marL="0" indent="0">
              <a:spcBef>
                <a:spcPts val="0"/>
              </a:spcBef>
              <a:buNone/>
            </a:pPr>
            <a:r>
              <a:rPr lang="en-US" sz="2000">
                <a:solidFill>
                  <a:srgbClr val="00B0F0"/>
                </a:solidFill>
              </a:rPr>
              <a:t>array([  0.,   1.,   2.,   3.,   4.,   5.,   6.,   7.,   8.,   9.,  10.])</a:t>
            </a:r>
          </a:p>
          <a:p>
            <a:pPr marL="0" indent="0">
              <a:spcBef>
                <a:spcPts val="0"/>
              </a:spcBef>
              <a:buNone/>
            </a:pPr>
            <a:endParaRPr lang="en-US" sz="2000">
              <a:solidFill>
                <a:srgbClr val="00B0F0"/>
              </a:solidFill>
            </a:endParaRPr>
          </a:p>
          <a:p>
            <a:pPr marL="0" indent="0">
              <a:spcBef>
                <a:spcPts val="0"/>
              </a:spcBef>
              <a:buNone/>
            </a:pPr>
            <a:endParaRPr lang="en-US" sz="2000">
              <a:solidFill>
                <a:srgbClr val="00B0F0"/>
              </a:solidFill>
            </a:endParaRPr>
          </a:p>
          <a:p>
            <a:pPr marL="0" indent="0">
              <a:spcBef>
                <a:spcPts val="0"/>
              </a:spcBef>
              <a:buNone/>
            </a:pPr>
            <a:endParaRPr lang="en-US" sz="2000">
              <a:solidFill>
                <a:srgbClr val="00B0F0"/>
              </a:solidFill>
            </a:endParaRPr>
          </a:p>
          <a:p>
            <a:pPr marL="0" indent="0">
              <a:spcBef>
                <a:spcPts val="0"/>
              </a:spcBef>
              <a:buNone/>
            </a:pPr>
            <a:endParaRPr lang="en-US" sz="2000"/>
          </a:p>
          <a:p>
            <a:pPr marL="0" indent="0">
              <a:spcBef>
                <a:spcPts val="0"/>
              </a:spcBef>
              <a:buNone/>
            </a:pPr>
            <a:r>
              <a:rPr lang="en-US" sz="2000"/>
              <a:t>&gt;&gt;&gt; np.linspace(0, 10, 11, endpoint=False) # </a:t>
            </a:r>
            <a:r>
              <a:rPr lang="en-US" altLang="zh-CN" sz="2000"/>
              <a:t>不包含终点</a:t>
            </a:r>
            <a:r>
              <a:rPr lang="zh-CN" altLang="en-US" sz="2000"/>
              <a:t>，切分成</a:t>
            </a:r>
            <a:r>
              <a:rPr lang="en-US" altLang="zh-CN" sz="2000"/>
              <a:t>11</a:t>
            </a:r>
            <a:r>
              <a:rPr lang="zh-CN" altLang="en-US" sz="2000"/>
              <a:t>段</a:t>
            </a:r>
            <a:endParaRPr lang="en-US" altLang="zh-CN" sz="2000"/>
          </a:p>
          <a:p>
            <a:pPr marL="0" indent="0">
              <a:spcBef>
                <a:spcPts val="0"/>
              </a:spcBef>
              <a:buNone/>
            </a:pPr>
            <a:r>
              <a:rPr lang="en-US" sz="2000">
                <a:solidFill>
                  <a:srgbClr val="00B0F0"/>
                </a:solidFill>
              </a:rPr>
              <a:t>array([ 0.       , 0.90909091, 1.81818182, 2.72727273, 3.63636364,</a:t>
            </a:r>
          </a:p>
          <a:p>
            <a:pPr marL="0" indent="0">
              <a:spcBef>
                <a:spcPts val="0"/>
              </a:spcBef>
              <a:buNone/>
            </a:pPr>
            <a:r>
              <a:rPr lang="en-US" sz="2000">
                <a:solidFill>
                  <a:srgbClr val="00B0F0"/>
                </a:solidFill>
              </a:rPr>
              <a:t>        4.54545455, 5.45454545, 6.36363636, 7.27272727, 8.18181818,</a:t>
            </a:r>
          </a:p>
          <a:p>
            <a:pPr marL="0" indent="0">
              <a:spcBef>
                <a:spcPts val="0"/>
              </a:spcBef>
              <a:buNone/>
            </a:pPr>
            <a:r>
              <a:rPr lang="en-US" sz="2000">
                <a:solidFill>
                  <a:srgbClr val="00B0F0"/>
                </a:solidFill>
              </a:rPr>
              <a:t>        9.09090909])</a:t>
            </a:r>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32</a:t>
            </a:fld>
            <a:endParaRPr lang="zh-CN" altLang="en-US"/>
          </a:p>
        </p:txBody>
      </p:sp>
      <p:pic>
        <p:nvPicPr>
          <p:cNvPr id="8" name="图片 7">
            <a:extLst>
              <a:ext uri="{FF2B5EF4-FFF2-40B4-BE49-F238E27FC236}">
                <a16:creationId xmlns:a16="http://schemas.microsoft.com/office/drawing/2014/main" id="{00AD3829-B7FA-47D4-8BE0-C9ADC4D4A822}"/>
              </a:ext>
            </a:extLst>
          </p:cNvPr>
          <p:cNvPicPr>
            <a:picLocks noChangeAspect="1"/>
          </p:cNvPicPr>
          <p:nvPr/>
        </p:nvPicPr>
        <p:blipFill>
          <a:blip r:embed="rId2"/>
          <a:stretch>
            <a:fillRect/>
          </a:stretch>
        </p:blipFill>
        <p:spPr>
          <a:xfrm>
            <a:off x="1526999" y="2266937"/>
            <a:ext cx="8169462" cy="590563"/>
          </a:xfrm>
          <a:prstGeom prst="rect">
            <a:avLst/>
          </a:prstGeom>
        </p:spPr>
      </p:pic>
      <p:pic>
        <p:nvPicPr>
          <p:cNvPr id="9" name="图片 8">
            <a:extLst>
              <a:ext uri="{FF2B5EF4-FFF2-40B4-BE49-F238E27FC236}">
                <a16:creationId xmlns:a16="http://schemas.microsoft.com/office/drawing/2014/main" id="{ACFD35A2-4EFF-4821-BEB4-497B741FC360}"/>
              </a:ext>
            </a:extLst>
          </p:cNvPr>
          <p:cNvPicPr>
            <a:picLocks noChangeAspect="1"/>
          </p:cNvPicPr>
          <p:nvPr/>
        </p:nvPicPr>
        <p:blipFill>
          <a:blip r:embed="rId3"/>
          <a:stretch>
            <a:fillRect/>
          </a:stretch>
        </p:blipFill>
        <p:spPr>
          <a:xfrm>
            <a:off x="999932" y="4460862"/>
            <a:ext cx="9433050" cy="590563"/>
          </a:xfrm>
          <a:prstGeom prst="rect">
            <a:avLst/>
          </a:prstGeom>
        </p:spPr>
      </p:pic>
    </p:spTree>
    <p:extLst>
      <p:ext uri="{BB962C8B-B14F-4D97-AF65-F5344CB8AC3E}">
        <p14:creationId xmlns:p14="http://schemas.microsoft.com/office/powerpoint/2010/main" val="2491289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numpy创建数组</a:t>
            </a:r>
          </a:p>
        </p:txBody>
      </p:sp>
      <p:sp>
        <p:nvSpPr>
          <p:cNvPr id="3" name="Content Placeholder 2"/>
          <p:cNvSpPr>
            <a:spLocks noGrp="1"/>
          </p:cNvSpPr>
          <p:nvPr>
            <p:ph idx="1"/>
          </p:nvPr>
        </p:nvSpPr>
        <p:spPr>
          <a:xfrm>
            <a:off x="590550" y="807085"/>
            <a:ext cx="11441980" cy="5377180"/>
          </a:xfrm>
        </p:spPr>
        <p:txBody>
          <a:bodyPr>
            <a:normAutofit/>
          </a:bodyPr>
          <a:lstStyle/>
          <a:p>
            <a:pPr marL="0" indent="0">
              <a:spcBef>
                <a:spcPts val="0"/>
              </a:spcBef>
              <a:buNone/>
            </a:pPr>
            <a:r>
              <a:rPr lang="en-US" sz="2000"/>
              <a:t>&gt;&gt;&gt; np.linspace(0, 5, 5) #</a:t>
            </a:r>
            <a:r>
              <a:rPr lang="zh-CN" altLang="en-US" sz="2000"/>
              <a:t>课堂互动</a:t>
            </a:r>
            <a:endParaRPr lang="en-US" altLang="zh-CN" sz="2000"/>
          </a:p>
          <a:p>
            <a:pPr marL="457200" indent="-457200">
              <a:spcBef>
                <a:spcPts val="0"/>
              </a:spcBef>
              <a:buAutoNum type="alphaUcPeriod"/>
            </a:pPr>
            <a:r>
              <a:rPr lang="en-US" altLang="zh-CN" sz="2000">
                <a:solidFill>
                  <a:srgbClr val="00B0F0"/>
                </a:solidFill>
              </a:rPr>
              <a:t>array([0.  , 1.25, 2.5 , 3.75, 5.  ])</a:t>
            </a:r>
          </a:p>
          <a:p>
            <a:pPr marL="457200" indent="-457200">
              <a:spcBef>
                <a:spcPts val="0"/>
              </a:spcBef>
              <a:buAutoNum type="alphaUcPeriod"/>
            </a:pPr>
            <a:r>
              <a:rPr lang="en-US" sz="2000">
                <a:solidFill>
                  <a:srgbClr val="00B0F0"/>
                </a:solidFill>
              </a:rPr>
              <a:t>array([0., 1., 2., 3., 4.])</a:t>
            </a:r>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33</a:t>
            </a:fld>
            <a:endParaRPr lang="zh-CN" altLang="en-US"/>
          </a:p>
        </p:txBody>
      </p:sp>
    </p:spTree>
    <p:extLst>
      <p:ext uri="{BB962C8B-B14F-4D97-AF65-F5344CB8AC3E}">
        <p14:creationId xmlns:p14="http://schemas.microsoft.com/office/powerpoint/2010/main" val="3418585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numpy创建数组</a:t>
            </a:r>
            <a:r>
              <a:rPr lang="en-US" altLang="zh-CN"/>
              <a:t>—</a:t>
            </a:r>
            <a:r>
              <a:rPr lang="zh-CN" altLang="en-US"/>
              <a:t>自学</a:t>
            </a:r>
            <a:endParaRPr lang="en-US"/>
          </a:p>
        </p:txBody>
      </p:sp>
      <p:sp>
        <p:nvSpPr>
          <p:cNvPr id="3" name="Content Placeholder 2"/>
          <p:cNvSpPr>
            <a:spLocks noGrp="1"/>
          </p:cNvSpPr>
          <p:nvPr>
            <p:ph idx="1"/>
          </p:nvPr>
        </p:nvSpPr>
        <p:spPr>
          <a:xfrm>
            <a:off x="590550" y="807085"/>
            <a:ext cx="11441980" cy="5377180"/>
          </a:xfrm>
        </p:spPr>
        <p:txBody>
          <a:bodyPr>
            <a:normAutofit/>
          </a:bodyPr>
          <a:lstStyle/>
          <a:p>
            <a:pPr marL="0" indent="0">
              <a:spcBef>
                <a:spcPts val="0"/>
              </a:spcBef>
              <a:buNone/>
            </a:pPr>
            <a:r>
              <a:rPr lang="en-US" sz="2000"/>
              <a:t>&gt;&gt;&gt; np.linspace(0, 5, 5) #</a:t>
            </a:r>
            <a:r>
              <a:rPr lang="zh-CN" altLang="en-US" sz="2000"/>
              <a:t>课堂互动</a:t>
            </a:r>
            <a:endParaRPr lang="en-US" altLang="zh-CN" sz="2000"/>
          </a:p>
          <a:p>
            <a:pPr marL="457200" indent="-457200">
              <a:spcBef>
                <a:spcPts val="0"/>
              </a:spcBef>
              <a:buAutoNum type="alphaUcPeriod"/>
            </a:pPr>
            <a:r>
              <a:rPr lang="en-US" altLang="zh-CN" sz="2000">
                <a:solidFill>
                  <a:srgbClr val="FF0000"/>
                </a:solidFill>
              </a:rPr>
              <a:t>array([0.  , 1.25, 2.5 , 3.75, 5.  ])</a:t>
            </a:r>
          </a:p>
          <a:p>
            <a:pPr marL="457200" indent="-457200">
              <a:spcBef>
                <a:spcPts val="0"/>
              </a:spcBef>
              <a:buAutoNum type="alphaUcPeriod"/>
            </a:pPr>
            <a:r>
              <a:rPr lang="en-US" sz="2000">
                <a:solidFill>
                  <a:srgbClr val="00B0F0"/>
                </a:solidFill>
              </a:rPr>
              <a:t>array([0., 1., 2., 3., 4.])</a:t>
            </a:r>
          </a:p>
          <a:p>
            <a:pPr marL="457200" indent="-457200">
              <a:spcBef>
                <a:spcPts val="0"/>
              </a:spcBef>
              <a:buAutoNum type="alphaUcPeriod"/>
            </a:pPr>
            <a:endParaRPr lang="en-US" sz="2000">
              <a:solidFill>
                <a:srgbClr val="00B0F0"/>
              </a:solidFill>
            </a:endParaRPr>
          </a:p>
          <a:p>
            <a:pPr marL="457200" indent="-457200">
              <a:spcBef>
                <a:spcPts val="0"/>
              </a:spcBef>
              <a:buAutoNum type="alphaUcPeriod"/>
            </a:pPr>
            <a:endParaRPr lang="en-US" sz="2000">
              <a:solidFill>
                <a:srgbClr val="00B0F0"/>
              </a:solidFill>
            </a:endParaRPr>
          </a:p>
          <a:p>
            <a:pPr marL="0" indent="0">
              <a:spcBef>
                <a:spcPts val="0"/>
              </a:spcBef>
              <a:buNone/>
            </a:pPr>
            <a:endParaRPr lang="en-US" sz="2000">
              <a:solidFill>
                <a:srgbClr val="00B0F0"/>
              </a:solidFill>
            </a:endParaRPr>
          </a:p>
          <a:p>
            <a:pPr marL="0" indent="0">
              <a:spcBef>
                <a:spcPts val="0"/>
              </a:spcBef>
              <a:buNone/>
            </a:pPr>
            <a:r>
              <a:rPr lang="en-US" sz="2000"/>
              <a:t>&gt;&gt;&gt; </a:t>
            </a:r>
            <a:r>
              <a:rPr lang="fr-FR" sz="2000"/>
              <a:t>np.linspace(0, 5, 5, endpoint=False) ???</a:t>
            </a:r>
            <a:endParaRPr lang="en-US" sz="2000"/>
          </a:p>
        </p:txBody>
      </p:sp>
      <p:sp>
        <p:nvSpPr>
          <p:cNvPr id="4" name="灯片编号占位符 3">
            <a:extLst>
              <a:ext uri="{FF2B5EF4-FFF2-40B4-BE49-F238E27FC236}">
                <a16:creationId xmlns:a16="http://schemas.microsoft.com/office/drawing/2014/main" id="{02FBF6FE-9121-45F1-AFEF-DA4CC90D9D18}"/>
              </a:ext>
            </a:extLst>
          </p:cNvPr>
          <p:cNvSpPr>
            <a:spLocks noGrp="1"/>
          </p:cNvSpPr>
          <p:nvPr>
            <p:ph type="sldNum" sz="quarter" idx="12"/>
          </p:nvPr>
        </p:nvSpPr>
        <p:spPr/>
        <p:txBody>
          <a:bodyPr/>
          <a:lstStyle/>
          <a:p>
            <a:fld id="{39603FB5-5DE6-44EA-8526-30B6B876200F}" type="slidenum">
              <a:rPr lang="zh-CN" altLang="en-US" smtClean="0"/>
              <a:pPr/>
              <a:t>34</a:t>
            </a:fld>
            <a:endParaRPr lang="zh-CN" altLang="en-US"/>
          </a:p>
        </p:txBody>
      </p:sp>
    </p:spTree>
    <p:extLst>
      <p:ext uri="{BB962C8B-B14F-4D97-AF65-F5344CB8AC3E}">
        <p14:creationId xmlns:p14="http://schemas.microsoft.com/office/powerpoint/2010/main" val="2484500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r>
              <a:rPr lang="en-US" altLang="zh-CN">
                <a:sym typeface="+mn-ea"/>
              </a:rPr>
              <a:t>—</a:t>
            </a:r>
            <a:r>
              <a:rPr lang="zh-CN" altLang="en-US">
                <a:sym typeface="+mn-ea"/>
              </a:rPr>
              <a:t>自学</a:t>
            </a:r>
            <a:endParaRPr lang="en-US"/>
          </a:p>
        </p:txBody>
      </p:sp>
      <p:sp>
        <p:nvSpPr>
          <p:cNvPr id="3" name="Content Placeholder 2"/>
          <p:cNvSpPr>
            <a:spLocks noGrp="1"/>
          </p:cNvSpPr>
          <p:nvPr>
            <p:ph idx="1"/>
          </p:nvPr>
        </p:nvSpPr>
        <p:spPr>
          <a:xfrm>
            <a:off x="283210" y="677761"/>
            <a:ext cx="11625580" cy="5140325"/>
          </a:xfrm>
        </p:spPr>
        <p:txBody>
          <a:bodyPr>
            <a:normAutofit fontScale="95000"/>
          </a:bodyPr>
          <a:lstStyle/>
          <a:p>
            <a:pPr marL="0" indent="0">
              <a:spcBef>
                <a:spcPts val="0"/>
              </a:spcBef>
              <a:buNone/>
            </a:pPr>
            <a:r>
              <a:rPr lang="en-US"/>
              <a:t>#</a:t>
            </a:r>
            <a:r>
              <a:rPr lang="zh-CN" altLang="en-US"/>
              <a:t>构造等比数列</a:t>
            </a:r>
            <a:endParaRPr lang="en-US"/>
          </a:p>
          <a:p>
            <a:pPr marL="0" indent="0">
              <a:spcBef>
                <a:spcPts val="0"/>
              </a:spcBef>
              <a:buNone/>
            </a:pPr>
            <a:r>
              <a:rPr lang="en-US"/>
              <a:t>&gt;&gt;&gt; np.logspace(0, 100, 10)          # 相当于10**np.linspace(0,100,10)</a:t>
            </a:r>
          </a:p>
          <a:p>
            <a:pPr marL="0" indent="0">
              <a:spcBef>
                <a:spcPts val="0"/>
              </a:spcBef>
              <a:buNone/>
            </a:pPr>
            <a:r>
              <a:rPr lang="en-US">
                <a:solidFill>
                  <a:srgbClr val="00B0F0"/>
                </a:solidFill>
              </a:rPr>
              <a:t>array([1.00000000e+000,   1.29154967e+011,   1.66810054e+022,</a:t>
            </a:r>
          </a:p>
          <a:p>
            <a:pPr marL="0" indent="0">
              <a:spcBef>
                <a:spcPts val="0"/>
              </a:spcBef>
              <a:buNone/>
            </a:pPr>
            <a:r>
              <a:rPr lang="en-US">
                <a:solidFill>
                  <a:srgbClr val="00B0F0"/>
                </a:solidFill>
              </a:rPr>
              <a:t>       2.15443469e+033,   2.78255940e+044,   3.59381366e+055,</a:t>
            </a:r>
          </a:p>
          <a:p>
            <a:pPr marL="0" indent="0">
              <a:spcBef>
                <a:spcPts val="0"/>
              </a:spcBef>
              <a:buNone/>
            </a:pPr>
            <a:r>
              <a:rPr lang="en-US">
                <a:solidFill>
                  <a:srgbClr val="00B0F0"/>
                </a:solidFill>
              </a:rPr>
              <a:t>       4.64158883e+066,   5.99484250e+077,   7.74263683e+088,</a:t>
            </a:r>
          </a:p>
          <a:p>
            <a:pPr marL="0" indent="0">
              <a:spcBef>
                <a:spcPts val="0"/>
              </a:spcBef>
              <a:buNone/>
            </a:pPr>
            <a:r>
              <a:rPr lang="en-US">
                <a:solidFill>
                  <a:srgbClr val="00B0F0"/>
                </a:solidFill>
              </a:rPr>
              <a:t>       1.00000000e+100])</a:t>
            </a:r>
          </a:p>
          <a:p>
            <a:pPr marL="0" indent="0">
              <a:spcBef>
                <a:spcPts val="0"/>
              </a:spcBef>
              <a:buNone/>
            </a:pPr>
            <a:r>
              <a:rPr lang="en-US"/>
              <a:t>&gt;&gt;&gt; np.logspace(1,6,5, base=2)       # 相当于2 ** np.linspace(1,6,5)</a:t>
            </a:r>
          </a:p>
          <a:p>
            <a:pPr marL="0" indent="0">
              <a:spcBef>
                <a:spcPts val="0"/>
              </a:spcBef>
              <a:buNone/>
            </a:pPr>
            <a:r>
              <a:rPr lang="en-US">
                <a:solidFill>
                  <a:srgbClr val="00B0F0"/>
                </a:solidFill>
              </a:rPr>
              <a:t>array([  2.,   4.75682846,  11.3137085 ,  26.90868529,  64. ])</a:t>
            </a:r>
            <a:endParaRPr lang="en-US"/>
          </a:p>
        </p:txBody>
      </p:sp>
      <p:sp>
        <p:nvSpPr>
          <p:cNvPr id="4" name="灯片编号占位符 3">
            <a:extLst>
              <a:ext uri="{FF2B5EF4-FFF2-40B4-BE49-F238E27FC236}">
                <a16:creationId xmlns:a16="http://schemas.microsoft.com/office/drawing/2014/main" id="{8AB6AE70-8292-4191-9D3D-847016C7937B}"/>
              </a:ext>
            </a:extLst>
          </p:cNvPr>
          <p:cNvSpPr>
            <a:spLocks noGrp="1"/>
          </p:cNvSpPr>
          <p:nvPr>
            <p:ph type="sldNum" sz="quarter" idx="12"/>
          </p:nvPr>
        </p:nvSpPr>
        <p:spPr/>
        <p:txBody>
          <a:bodyPr/>
          <a:lstStyle/>
          <a:p>
            <a:fld id="{39603FB5-5DE6-44EA-8526-30B6B876200F}" type="slidenum">
              <a:rPr lang="zh-CN" altLang="en-US" smtClean="0"/>
              <a:pPr/>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Numpy创建数组</a:t>
            </a:r>
            <a:endParaRPr lang="en-US"/>
          </a:p>
        </p:txBody>
      </p:sp>
      <p:sp>
        <p:nvSpPr>
          <p:cNvPr id="3" name="Content Placeholder 2"/>
          <p:cNvSpPr>
            <a:spLocks noGrp="1"/>
          </p:cNvSpPr>
          <p:nvPr>
            <p:ph idx="1"/>
          </p:nvPr>
        </p:nvSpPr>
        <p:spPr>
          <a:xfrm>
            <a:off x="552450" y="826135"/>
            <a:ext cx="10515600" cy="5071745"/>
          </a:xfrm>
        </p:spPr>
        <p:txBody>
          <a:bodyPr>
            <a:normAutofit/>
          </a:bodyPr>
          <a:lstStyle/>
          <a:p>
            <a:pPr marL="0" indent="0">
              <a:buNone/>
            </a:pPr>
            <a:r>
              <a:rPr lang="en-US" sz="2000"/>
              <a:t>&gt;&gt;&gt; np.random.randint(0, 50, 5)      # 随机数组，5个0到50之间的数字</a:t>
            </a:r>
          </a:p>
          <a:p>
            <a:pPr marL="0" indent="0">
              <a:buNone/>
            </a:pPr>
            <a:r>
              <a:rPr lang="en-US" sz="2000">
                <a:solidFill>
                  <a:srgbClr val="00B0F0"/>
                </a:solidFill>
              </a:rPr>
              <a:t>array([13, 47, 31, 26,  9])</a:t>
            </a:r>
          </a:p>
          <a:p>
            <a:pPr marL="0" indent="0">
              <a:buNone/>
            </a:pPr>
            <a:r>
              <a:rPr lang="en-US" sz="2000"/>
              <a:t>&gt;&gt;&gt; np.random.randint(0, 50, (3,5))  # </a:t>
            </a:r>
            <a:r>
              <a:rPr lang="en-US" altLang="zh-CN" sz="2000"/>
              <a:t>3行5列</a:t>
            </a:r>
            <a:r>
              <a:rPr lang="zh-CN" altLang="en-US" sz="2000"/>
              <a:t>，共</a:t>
            </a:r>
            <a:r>
              <a:rPr lang="en-US" altLang="zh-CN" sz="2000"/>
              <a:t>15</a:t>
            </a:r>
            <a:r>
              <a:rPr lang="zh-CN" altLang="en-US" sz="2000"/>
              <a:t>个随机数，都介于</a:t>
            </a:r>
            <a:r>
              <a:rPr lang="en-US" altLang="zh-CN" sz="2000"/>
              <a:t>[0,50]</a:t>
            </a:r>
            <a:endParaRPr lang="zh-CN" altLang="en-US" sz="2000"/>
          </a:p>
          <a:p>
            <a:pPr marL="0" indent="0">
              <a:buNone/>
            </a:pPr>
            <a:r>
              <a:rPr lang="en-US" sz="2000">
                <a:solidFill>
                  <a:srgbClr val="00B0F0"/>
                </a:solidFill>
              </a:rPr>
              <a:t>array([[44, 34, 35, 28, 18],</a:t>
            </a:r>
          </a:p>
          <a:p>
            <a:pPr marL="0" indent="0">
              <a:buNone/>
            </a:pPr>
            <a:r>
              <a:rPr lang="en-US" sz="2000">
                <a:solidFill>
                  <a:srgbClr val="00B0F0"/>
                </a:solidFill>
              </a:rPr>
              <a:t>       [24, 24, 26,  4, 21],</a:t>
            </a:r>
          </a:p>
          <a:p>
            <a:pPr marL="0" indent="0">
              <a:buNone/>
            </a:pPr>
            <a:r>
              <a:rPr lang="en-US" sz="2000">
                <a:solidFill>
                  <a:srgbClr val="00B0F0"/>
                </a:solidFill>
              </a:rPr>
              <a:t>       [30, 40,  1, 24, 17]])</a:t>
            </a:r>
            <a:endParaRPr lang="en-US" sz="2000"/>
          </a:p>
        </p:txBody>
      </p:sp>
      <p:sp>
        <p:nvSpPr>
          <p:cNvPr id="4" name="灯片编号占位符 3">
            <a:extLst>
              <a:ext uri="{FF2B5EF4-FFF2-40B4-BE49-F238E27FC236}">
                <a16:creationId xmlns:a16="http://schemas.microsoft.com/office/drawing/2014/main" id="{F1A6797B-C9FB-4B10-87D4-7525B856E75B}"/>
              </a:ext>
            </a:extLst>
          </p:cNvPr>
          <p:cNvSpPr>
            <a:spLocks noGrp="1"/>
          </p:cNvSpPr>
          <p:nvPr>
            <p:ph type="sldNum" sz="quarter" idx="12"/>
          </p:nvPr>
        </p:nvSpPr>
        <p:spPr/>
        <p:txBody>
          <a:bodyPr/>
          <a:lstStyle/>
          <a:p>
            <a:fld id="{39603FB5-5DE6-44EA-8526-30B6B876200F}" type="slidenum">
              <a:rPr lang="zh-CN" altLang="en-US" smtClean="0"/>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81025" y="864235"/>
            <a:ext cx="10515600" cy="5387975"/>
          </a:xfrm>
        </p:spPr>
        <p:txBody>
          <a:bodyPr>
            <a:normAutofit/>
          </a:bodyPr>
          <a:lstStyle/>
          <a:p>
            <a:pPr marL="0" indent="0">
              <a:buNone/>
            </a:pPr>
            <a:r>
              <a:rPr lang="en-US" altLang="zh-CN" sz="2000"/>
              <a:t>&gt;&gt;&gt; np.random.rand(10)               # 10个介于[0,1)的随机数</a:t>
            </a:r>
          </a:p>
          <a:p>
            <a:pPr marL="0" indent="0">
              <a:buNone/>
            </a:pPr>
            <a:r>
              <a:rPr lang="en-US" altLang="zh-CN" sz="2000">
                <a:solidFill>
                  <a:srgbClr val="00B0F0"/>
                </a:solidFill>
              </a:rPr>
              <a:t>array([ 0.58193552,  0.11106142,  0.13848858,  0.61148304,  0.72031503,</a:t>
            </a:r>
          </a:p>
          <a:p>
            <a:pPr marL="0" indent="0">
              <a:buNone/>
            </a:pPr>
            <a:r>
              <a:rPr lang="en-US" altLang="zh-CN" sz="2000">
                <a:solidFill>
                  <a:srgbClr val="00B0F0"/>
                </a:solidFill>
              </a:rPr>
              <a:t>        0.12807841,  0.49999167,  0.24124012,  0.15236595,  0.54568207])</a:t>
            </a:r>
            <a:endParaRPr lang="en-US" altLang="zh-CN" sz="2000"/>
          </a:p>
          <a:p>
            <a:pPr marL="0" indent="0">
              <a:spcBef>
                <a:spcPts val="0"/>
              </a:spcBef>
              <a:buNone/>
            </a:pPr>
            <a:endParaRPr lang="en-US" sz="2000"/>
          </a:p>
          <a:p>
            <a:pPr marL="0" indent="0">
              <a:spcBef>
                <a:spcPts val="0"/>
              </a:spcBef>
              <a:buNone/>
            </a:pPr>
            <a:r>
              <a:rPr lang="en-US" sz="2000"/>
              <a:t>&gt;&gt;&gt; x = np.random.rand(2,3) </a:t>
            </a:r>
          </a:p>
          <a:p>
            <a:pPr marL="0" indent="0">
              <a:spcBef>
                <a:spcPts val="0"/>
              </a:spcBef>
              <a:buNone/>
            </a:pPr>
            <a:r>
              <a:rPr lang="en-US" sz="2000">
                <a:solidFill>
                  <a:srgbClr val="00B0F0"/>
                </a:solidFill>
              </a:rPr>
              <a:t>array([[0.83622842, 0.94041897, 0.09001945],</a:t>
            </a:r>
          </a:p>
          <a:p>
            <a:pPr marL="0" indent="0">
              <a:spcBef>
                <a:spcPts val="0"/>
              </a:spcBef>
              <a:buNone/>
            </a:pPr>
            <a:r>
              <a:rPr lang="en-US" sz="2000">
                <a:solidFill>
                  <a:srgbClr val="00B0F0"/>
                </a:solidFill>
              </a:rPr>
              <a:t>       [0.34869661, 0.85844267, 0.8275149 ]])</a:t>
            </a:r>
          </a:p>
          <a:p>
            <a:pPr marL="0" indent="0">
              <a:spcBef>
                <a:spcPts val="0"/>
              </a:spcBef>
              <a:buNone/>
            </a:pPr>
            <a:endParaRPr lang="en-US" sz="2000"/>
          </a:p>
          <a:p>
            <a:pPr marL="0" indent="0">
              <a:spcBef>
                <a:spcPts val="0"/>
              </a:spcBef>
              <a:buNone/>
            </a:pPr>
            <a:r>
              <a:rPr lang="en-US" altLang="zh-CN" sz="2000"/>
              <a:t>&gt;&gt;&gt; x = np.random.random((3,4))</a:t>
            </a:r>
          </a:p>
          <a:p>
            <a:pPr marL="0" indent="0">
              <a:spcBef>
                <a:spcPts val="0"/>
              </a:spcBef>
              <a:buNone/>
            </a:pPr>
            <a:r>
              <a:rPr lang="en-US" altLang="zh-CN" sz="2000">
                <a:solidFill>
                  <a:srgbClr val="00B0F0"/>
                </a:solidFill>
              </a:rPr>
              <a:t>&gt;&gt;&gt;x</a:t>
            </a:r>
          </a:p>
          <a:p>
            <a:pPr marL="0" indent="0">
              <a:spcBef>
                <a:spcPts val="0"/>
              </a:spcBef>
              <a:buNone/>
            </a:pPr>
            <a:r>
              <a:rPr lang="en-US" altLang="zh-CN" sz="2000">
                <a:solidFill>
                  <a:srgbClr val="00B0F0"/>
                </a:solidFill>
              </a:rPr>
              <a:t>array([[0.77995699, 0.54992956, 0.45942275, 0.57651042],</a:t>
            </a:r>
          </a:p>
          <a:p>
            <a:pPr marL="0" indent="0">
              <a:spcBef>
                <a:spcPts val="0"/>
              </a:spcBef>
              <a:buNone/>
            </a:pPr>
            <a:r>
              <a:rPr lang="en-US" altLang="zh-CN" sz="2000">
                <a:solidFill>
                  <a:srgbClr val="00B0F0"/>
                </a:solidFill>
              </a:rPr>
              <a:t>       [0.15635353, 0.64099027, 0.10579545, 0.13831252],</a:t>
            </a:r>
          </a:p>
          <a:p>
            <a:pPr marL="0" indent="0">
              <a:spcBef>
                <a:spcPts val="0"/>
              </a:spcBef>
              <a:buNone/>
            </a:pPr>
            <a:r>
              <a:rPr lang="en-US" altLang="zh-CN" sz="2000">
                <a:solidFill>
                  <a:srgbClr val="00B0F0"/>
                </a:solidFill>
              </a:rPr>
              <a:t>       [0.13078157, 0.83741449, 0.1690917 , 0.85551099]])</a:t>
            </a:r>
          </a:p>
          <a:p>
            <a:pPr marL="0" indent="0">
              <a:spcBef>
                <a:spcPts val="0"/>
              </a:spcBef>
              <a:buNone/>
            </a:pPr>
            <a:endParaRPr lang="en-US" sz="1800"/>
          </a:p>
          <a:p>
            <a:pPr marL="0" indent="0">
              <a:spcBef>
                <a:spcPts val="0"/>
              </a:spcBef>
              <a:buNone/>
            </a:pPr>
            <a:endParaRPr lang="en-US" sz="1800"/>
          </a:p>
        </p:txBody>
      </p:sp>
      <p:sp>
        <p:nvSpPr>
          <p:cNvPr id="4" name="灯片编号占位符 3">
            <a:extLst>
              <a:ext uri="{FF2B5EF4-FFF2-40B4-BE49-F238E27FC236}">
                <a16:creationId xmlns:a16="http://schemas.microsoft.com/office/drawing/2014/main" id="{68A41AE2-8552-4695-BA41-31F09FF14F9F}"/>
              </a:ext>
            </a:extLst>
          </p:cNvPr>
          <p:cNvSpPr>
            <a:spLocks noGrp="1"/>
          </p:cNvSpPr>
          <p:nvPr>
            <p:ph type="sldNum" sz="quarter" idx="12"/>
          </p:nvPr>
        </p:nvSpPr>
        <p:spPr/>
        <p:txBody>
          <a:bodyPr/>
          <a:lstStyle/>
          <a:p>
            <a:fld id="{39603FB5-5DE6-44EA-8526-30B6B876200F}" type="slidenum">
              <a:rPr lang="zh-CN" altLang="en-US" smtClean="0"/>
              <a:pPr/>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Numpy创建数组</a:t>
            </a:r>
            <a:endParaRPr lang="en-US"/>
          </a:p>
        </p:txBody>
      </p:sp>
      <p:sp>
        <p:nvSpPr>
          <p:cNvPr id="3" name="Content Placeholder 2"/>
          <p:cNvSpPr>
            <a:spLocks noGrp="1"/>
          </p:cNvSpPr>
          <p:nvPr>
            <p:ph idx="1"/>
          </p:nvPr>
        </p:nvSpPr>
        <p:spPr>
          <a:xfrm>
            <a:off x="552450" y="826135"/>
            <a:ext cx="10515600" cy="5071745"/>
          </a:xfrm>
        </p:spPr>
        <p:txBody>
          <a:bodyPr>
            <a:normAutofit/>
          </a:bodyPr>
          <a:lstStyle/>
          <a:p>
            <a:pPr marL="0" indent="0">
              <a:buNone/>
            </a:pPr>
            <a:r>
              <a:rPr lang="en-US" sz="2000"/>
              <a:t>&gt;&gt;&gt; np.random.standard_normal(5)     # 从标准正态分布中随机采样5个数字</a:t>
            </a:r>
          </a:p>
          <a:p>
            <a:pPr marL="0" indent="0">
              <a:buNone/>
            </a:pPr>
            <a:r>
              <a:rPr lang="en-US" sz="2000">
                <a:solidFill>
                  <a:srgbClr val="00B0F0"/>
                </a:solidFill>
              </a:rPr>
              <a:t>array([2.82669067, 0.9773194, -0.72595951, -0.11343254, 0.74813065])</a:t>
            </a:r>
          </a:p>
        </p:txBody>
      </p:sp>
      <p:sp>
        <p:nvSpPr>
          <p:cNvPr id="4" name="灯片编号占位符 3">
            <a:extLst>
              <a:ext uri="{FF2B5EF4-FFF2-40B4-BE49-F238E27FC236}">
                <a16:creationId xmlns:a16="http://schemas.microsoft.com/office/drawing/2014/main" id="{F1A6797B-C9FB-4B10-87D4-7525B856E75B}"/>
              </a:ext>
            </a:extLst>
          </p:cNvPr>
          <p:cNvSpPr>
            <a:spLocks noGrp="1"/>
          </p:cNvSpPr>
          <p:nvPr>
            <p:ph type="sldNum" sz="quarter" idx="12"/>
          </p:nvPr>
        </p:nvSpPr>
        <p:spPr/>
        <p:txBody>
          <a:bodyPr/>
          <a:lstStyle/>
          <a:p>
            <a:fld id="{39603FB5-5DE6-44EA-8526-30B6B876200F}" type="slidenum">
              <a:rPr lang="zh-CN" altLang="en-US" smtClean="0"/>
              <a:pPr/>
              <a:t>38</a:t>
            </a:fld>
            <a:endParaRPr lang="zh-CN" altLang="en-US"/>
          </a:p>
        </p:txBody>
      </p:sp>
      <p:pic>
        <p:nvPicPr>
          <p:cNvPr id="5" name="图片 4">
            <a:extLst>
              <a:ext uri="{FF2B5EF4-FFF2-40B4-BE49-F238E27FC236}">
                <a16:creationId xmlns:a16="http://schemas.microsoft.com/office/drawing/2014/main" id="{20B6F647-F971-4A86-8CB4-4FF6B94A8C80}"/>
              </a:ext>
            </a:extLst>
          </p:cNvPr>
          <p:cNvPicPr>
            <a:picLocks noChangeAspect="1"/>
          </p:cNvPicPr>
          <p:nvPr/>
        </p:nvPicPr>
        <p:blipFill>
          <a:blip r:embed="rId2"/>
          <a:stretch>
            <a:fillRect/>
          </a:stretch>
        </p:blipFill>
        <p:spPr>
          <a:xfrm>
            <a:off x="2774882" y="2235165"/>
            <a:ext cx="5116491" cy="2651160"/>
          </a:xfrm>
          <a:prstGeom prst="rect">
            <a:avLst/>
          </a:prstGeom>
        </p:spPr>
      </p:pic>
    </p:spTree>
    <p:extLst>
      <p:ext uri="{BB962C8B-B14F-4D97-AF65-F5344CB8AC3E}">
        <p14:creationId xmlns:p14="http://schemas.microsoft.com/office/powerpoint/2010/main" val="413885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81025" y="864235"/>
            <a:ext cx="10515600" cy="5387975"/>
          </a:xfrm>
        </p:spPr>
        <p:txBody>
          <a:bodyPr>
            <a:normAutofit/>
          </a:bodyPr>
          <a:lstStyle/>
          <a:p>
            <a:pPr marL="0" indent="0">
              <a:spcBef>
                <a:spcPts val="0"/>
              </a:spcBef>
              <a:buNone/>
            </a:pPr>
            <a:r>
              <a:rPr lang="en-US"/>
              <a:t>&gt;&gt;&gt; x = np.random.standard_normal(size=(3, 4))</a:t>
            </a:r>
          </a:p>
          <a:p>
            <a:pPr marL="0" indent="0">
              <a:spcBef>
                <a:spcPts val="0"/>
              </a:spcBef>
              <a:buNone/>
            </a:pPr>
            <a:r>
              <a:rPr lang="en-US"/>
              <a:t>&gt;&gt;&gt; x </a:t>
            </a:r>
          </a:p>
          <a:p>
            <a:pPr marL="0" indent="0">
              <a:spcBef>
                <a:spcPts val="0"/>
              </a:spcBef>
              <a:buNone/>
            </a:pPr>
            <a:r>
              <a:rPr lang="en-US">
                <a:solidFill>
                  <a:srgbClr val="00B0F0"/>
                </a:solidFill>
              </a:rPr>
              <a:t>array([[ 0.53893068,  1.05498181,  0.63869113, -0.48916325],</a:t>
            </a:r>
          </a:p>
          <a:p>
            <a:pPr marL="0" indent="0">
              <a:spcBef>
                <a:spcPts val="0"/>
              </a:spcBef>
              <a:buNone/>
            </a:pPr>
            <a:r>
              <a:rPr lang="en-US">
                <a:solidFill>
                  <a:srgbClr val="00B0F0"/>
                </a:solidFill>
              </a:rPr>
              <a:t>       [ 0.21019897, -0.06312426, -1.53799856,  1.45317652],</a:t>
            </a:r>
          </a:p>
          <a:p>
            <a:pPr marL="0" indent="0">
              <a:spcBef>
                <a:spcPts val="0"/>
              </a:spcBef>
              <a:buNone/>
            </a:pPr>
            <a:r>
              <a:rPr lang="en-US">
                <a:solidFill>
                  <a:srgbClr val="00B0F0"/>
                </a:solidFill>
              </a:rPr>
              <a:t>       [ 0.65082728,  0.83719802, -1.20254296, -0.04504469]])</a:t>
            </a:r>
          </a:p>
        </p:txBody>
      </p:sp>
      <p:sp>
        <p:nvSpPr>
          <p:cNvPr id="4" name="灯片编号占位符 3">
            <a:extLst>
              <a:ext uri="{FF2B5EF4-FFF2-40B4-BE49-F238E27FC236}">
                <a16:creationId xmlns:a16="http://schemas.microsoft.com/office/drawing/2014/main" id="{68A41AE2-8552-4695-BA41-31F09FF14F9F}"/>
              </a:ext>
            </a:extLst>
          </p:cNvPr>
          <p:cNvSpPr>
            <a:spLocks noGrp="1"/>
          </p:cNvSpPr>
          <p:nvPr>
            <p:ph type="sldNum" sz="quarter" idx="12"/>
          </p:nvPr>
        </p:nvSpPr>
        <p:spPr/>
        <p:txBody>
          <a:bodyPr/>
          <a:lstStyle/>
          <a:p>
            <a:fld id="{39603FB5-5DE6-44EA-8526-30B6B876200F}" type="slidenum">
              <a:rPr lang="zh-CN" altLang="en-US" smtClean="0"/>
              <a:pPr/>
              <a:t>39</a:t>
            </a:fld>
            <a:endParaRPr lang="zh-CN" altLang="en-US"/>
          </a:p>
        </p:txBody>
      </p:sp>
    </p:spTree>
    <p:extLst>
      <p:ext uri="{BB962C8B-B14F-4D97-AF65-F5344CB8AC3E}">
        <p14:creationId xmlns:p14="http://schemas.microsoft.com/office/powerpoint/2010/main" val="2346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F97F8-A2E4-F4EF-4CDD-0C5D83ADD27C}"/>
              </a:ext>
            </a:extLst>
          </p:cNvPr>
          <p:cNvSpPr>
            <a:spLocks noGrp="1"/>
          </p:cNvSpPr>
          <p:nvPr>
            <p:ph type="title"/>
          </p:nvPr>
        </p:nvSpPr>
        <p:spPr>
          <a:xfrm>
            <a:off x="178982" y="136525"/>
            <a:ext cx="10515600" cy="744537"/>
          </a:xfrm>
        </p:spPr>
        <p:txBody>
          <a:bodyPr>
            <a:normAutofit/>
          </a:bodyPr>
          <a:lstStyle/>
          <a:p>
            <a:r>
              <a:rPr lang="zh-CN" altLang="en-US" sz="4400" b="1">
                <a:latin typeface="微软雅黑" panose="020B0503020204020204" pitchFamily="34" charset="-122"/>
                <a:ea typeface="微软雅黑" panose="020B0503020204020204" pitchFamily="34" charset="-122"/>
              </a:rPr>
              <a:t>上市公司年净利润增长率</a:t>
            </a:r>
          </a:p>
        </p:txBody>
      </p:sp>
      <p:sp>
        <p:nvSpPr>
          <p:cNvPr id="4" name="灯片编号占位符 3">
            <a:extLst>
              <a:ext uri="{FF2B5EF4-FFF2-40B4-BE49-F238E27FC236}">
                <a16:creationId xmlns:a16="http://schemas.microsoft.com/office/drawing/2014/main" id="{911413F1-D9B7-694E-4B4C-E20E13728A3A}"/>
              </a:ext>
            </a:extLst>
          </p:cNvPr>
          <p:cNvSpPr>
            <a:spLocks noGrp="1"/>
          </p:cNvSpPr>
          <p:nvPr>
            <p:ph type="sldNum" sz="quarter" idx="12"/>
          </p:nvPr>
        </p:nvSpPr>
        <p:spPr/>
        <p:txBody>
          <a:bodyPr/>
          <a:lstStyle/>
          <a:p>
            <a:fld id="{39603FB5-5DE6-44EA-8526-30B6B876200F}" type="slidenum">
              <a:rPr lang="zh-CN" altLang="en-US" smtClean="0"/>
              <a:pPr/>
              <a:t>4</a:t>
            </a:fld>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1AD762-EEE4-B1E4-BD0E-05D2438E5777}"/>
                  </a:ext>
                </a:extLst>
              </p:cNvPr>
              <p:cNvSpPr>
                <a:spLocks noGrp="1"/>
              </p:cNvSpPr>
              <p:nvPr>
                <p:ph idx="4294967295"/>
              </p:nvPr>
            </p:nvSpPr>
            <p:spPr>
              <a:xfrm>
                <a:off x="-1" y="1109663"/>
                <a:ext cx="11730789" cy="4638675"/>
              </a:xfrm>
            </p:spPr>
            <p:txBody>
              <a:bodyPr/>
              <a:lstStyle/>
              <a:p>
                <a:r>
                  <a:rPr lang="zh-CN" altLang="en-US" sz="3200" b="1">
                    <a:latin typeface="微软雅黑" panose="020B0503020204020204" pitchFamily="34" charset="-122"/>
                    <a:ea typeface="微软雅黑" panose="020B0503020204020204" pitchFamily="34" charset="-122"/>
                  </a:rPr>
                  <a:t>上市公司</a:t>
                </a:r>
                <a:r>
                  <a:rPr lang="zh-CN" altLang="en-US" sz="3200" b="1">
                    <a:solidFill>
                      <a:srgbClr val="0070C0"/>
                    </a:solidFill>
                    <a:latin typeface="微软雅黑" panose="020B0503020204020204" pitchFamily="34" charset="-122"/>
                    <a:ea typeface="微软雅黑" panose="020B0503020204020204" pitchFamily="34" charset="-122"/>
                  </a:rPr>
                  <a:t>年净利润增长率</a:t>
                </a:r>
                <a:r>
                  <a:rPr lang="zh-CN" altLang="en-US" sz="3200" b="1">
                    <a:latin typeface="微软雅黑" panose="020B0503020204020204" pitchFamily="34" charset="-122"/>
                    <a:ea typeface="微软雅黑" panose="020B0503020204020204" pitchFamily="34" charset="-122"/>
                  </a:rPr>
                  <a:t>是公司基本面分析的重要参考指标，其指标的计算也是金融数据分析中的一个重要基础任务</a:t>
                </a:r>
                <a:endParaRPr lang="en-US" altLang="zh-CN" sz="3200" b="1">
                  <a:latin typeface="微软雅黑" panose="020B0503020204020204" pitchFamily="34" charset="-122"/>
                  <a:ea typeface="微软雅黑" panose="020B0503020204020204" pitchFamily="34" charset="-122"/>
                </a:endParaRPr>
              </a:p>
              <a:p>
                <a:r>
                  <a:rPr lang="zh-CN" altLang="en-US" sz="3200" b="1">
                    <a:latin typeface="微软雅黑" panose="020B0503020204020204" pitchFamily="34" charset="-122"/>
                    <a:ea typeface="微软雅黑" panose="020B0503020204020204" pitchFamily="34" charset="-122"/>
                  </a:rPr>
                  <a:t>同比增长率＝（当年的净利润－去年同期的值）</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去年同期的值＊</a:t>
                </a:r>
                <a:r>
                  <a:rPr lang="en-US" altLang="zh-CN" sz="3200" b="1">
                    <a:latin typeface="微软雅黑" panose="020B0503020204020204" pitchFamily="34" charset="-122"/>
                    <a:ea typeface="微软雅黑" panose="020B0503020204020204" pitchFamily="34" charset="-122"/>
                  </a:rPr>
                  <a:t>100%</a:t>
                </a:r>
              </a:p>
              <a:p>
                <a:r>
                  <a:rPr lang="en-US" altLang="zh-CN" sz="3200" b="1">
                    <a:latin typeface="微软雅黑" panose="020B0503020204020204" pitchFamily="34" charset="-122"/>
                    <a:ea typeface="微软雅黑" panose="020B0503020204020204" pitchFamily="34" charset="-122"/>
                  </a:rPr>
                  <a:t>g</a:t>
                </a:r>
                <a:r>
                  <a:rPr lang="zh-CN" altLang="en-US" sz="3200" b="1">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𝒀</m:t>
                        </m:r>
                      </m:e>
                      <m:sub>
                        <m:r>
                          <a:rPr lang="en-US" altLang="zh-CN" sz="3200" b="1" i="1" smtClean="0">
                            <a:latin typeface="Cambria Math" panose="02040503050406030204" pitchFamily="18" charset="0"/>
                          </a:rPr>
                          <m:t>𝒏</m:t>
                        </m:r>
                      </m:sub>
                    </m:sSub>
                    <m:r>
                      <a:rPr lang="en-US" altLang="zh-CN" sz="3200" b="1" i="1" smtClean="0">
                        <a:latin typeface="Cambria Math" panose="02040503050406030204" pitchFamily="18" charset="0"/>
                      </a:rPr>
                      <m:t>−</m:t>
                    </m:r>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𝒀</m:t>
                        </m:r>
                      </m:e>
                      <m:sub>
                        <m:r>
                          <a:rPr lang="en-US" altLang="zh-CN" sz="3200" b="1" i="1" smtClean="0">
                            <a:latin typeface="Cambria Math" panose="02040503050406030204" pitchFamily="18" charset="0"/>
                          </a:rPr>
                          <m:t>𝒏</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𝟏</m:t>
                        </m:r>
                      </m:sub>
                    </m:sSub>
                  </m:oMath>
                </a14:m>
                <a:r>
                  <a:rPr lang="zh-CN" altLang="en-US" sz="3200" b="1">
                    <a:latin typeface="微软雅黑" panose="020B0503020204020204" pitchFamily="34" charset="-122"/>
                    <a:ea typeface="微软雅黑" panose="020B0503020204020204" pitchFamily="34" charset="-122"/>
                  </a:rPr>
                  <a:t>）</a:t>
                </a:r>
                <a:r>
                  <a:rPr lang="en-US" altLang="zh-CN" sz="3200" b="1">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a:latin typeface="Cambria Math" panose="02040503050406030204" pitchFamily="18" charset="0"/>
                          </a:rPr>
                        </m:ctrlPr>
                      </m:sSubPr>
                      <m:e>
                        <m:r>
                          <a:rPr lang="en-US" altLang="zh-CN" sz="3200" b="1" i="1" smtClean="0">
                            <a:latin typeface="Cambria Math" panose="02040503050406030204" pitchFamily="18" charset="0"/>
                          </a:rPr>
                          <m:t>𝒀</m:t>
                        </m:r>
                      </m:e>
                      <m:sub>
                        <m:r>
                          <a:rPr lang="en-US" altLang="zh-CN" sz="3200" b="1" i="1" smtClean="0">
                            <a:latin typeface="Cambria Math" panose="02040503050406030204" pitchFamily="18" charset="0"/>
                          </a:rPr>
                          <m:t>𝒏</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𝟏</m:t>
                        </m:r>
                      </m:sub>
                    </m:sSub>
                    <m:r>
                      <a:rPr lang="en-US" altLang="zh-CN" sz="3200" b="1" i="1" smtClean="0">
                        <a:latin typeface="Cambria Math" panose="02040503050406030204" pitchFamily="18" charset="0"/>
                      </a:rPr>
                      <m:t> </m:t>
                    </m:r>
                  </m:oMath>
                </a14:m>
                <a:r>
                  <a:rPr lang="zh-CN" altLang="en-US" sz="3200" b="1">
                    <a:latin typeface="微软雅黑" panose="020B0503020204020204" pitchFamily="34" charset="-122"/>
                    <a:ea typeface="微软雅黑" panose="020B0503020204020204" pitchFamily="34" charset="-122"/>
                  </a:rPr>
                  <a:t>＊</a:t>
                </a:r>
                <a:r>
                  <a:rPr lang="en-US" altLang="zh-CN" sz="3200" b="1">
                    <a:latin typeface="微软雅黑" panose="020B0503020204020204" pitchFamily="34" charset="-122"/>
                    <a:ea typeface="微软雅黑" panose="020B0503020204020204" pitchFamily="34" charset="-122"/>
                  </a:rPr>
                  <a:t>100%</a:t>
                </a:r>
                <a:endParaRPr lang="zh-CN" altLang="en-US" sz="3200" b="1">
                  <a:latin typeface="微软雅黑" panose="020B0503020204020204" pitchFamily="34" charset="-122"/>
                  <a:ea typeface="微软雅黑" panose="020B0503020204020204" pitchFamily="34" charset="-122"/>
                </a:endParaRPr>
              </a:p>
              <a:p>
                <a:endParaRPr lang="zh-CN" altLang="en-US"/>
              </a:p>
            </p:txBody>
          </p:sp>
        </mc:Choice>
        <mc:Fallback xmlns="">
          <p:sp>
            <p:nvSpPr>
              <p:cNvPr id="3" name="内容占位符 2">
                <a:extLst>
                  <a:ext uri="{FF2B5EF4-FFF2-40B4-BE49-F238E27FC236}">
                    <a16:creationId xmlns:a16="http://schemas.microsoft.com/office/drawing/2014/main" id="{AF1AD762-EEE4-B1E4-BD0E-05D2438E5777}"/>
                  </a:ext>
                </a:extLst>
              </p:cNvPr>
              <p:cNvSpPr>
                <a:spLocks noGrp="1" noRot="1" noChangeAspect="1" noMove="1" noResize="1" noEditPoints="1" noAdjustHandles="1" noChangeArrowheads="1" noChangeShapeType="1" noTextEdit="1"/>
              </p:cNvSpPr>
              <p:nvPr>
                <p:ph idx="4294967295"/>
              </p:nvPr>
            </p:nvSpPr>
            <p:spPr>
              <a:xfrm>
                <a:off x="-1" y="1109663"/>
                <a:ext cx="11730789" cy="4638675"/>
              </a:xfrm>
              <a:blipFill>
                <a:blip r:embed="rId2"/>
                <a:stretch>
                  <a:fillRect l="-1195" t="-2760" r="-1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3885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81025" y="864235"/>
            <a:ext cx="10515600" cy="5387975"/>
          </a:xfrm>
        </p:spPr>
        <p:txBody>
          <a:bodyPr>
            <a:normAutofit/>
          </a:bodyPr>
          <a:lstStyle/>
          <a:p>
            <a:pPr marL="0" indent="0">
              <a:spcBef>
                <a:spcPts val="0"/>
              </a:spcBef>
              <a:buNone/>
            </a:pPr>
            <a:r>
              <a:rPr lang="en-US"/>
              <a:t>&gt;&gt;&gt; np.diag([1,2,3,4])                 # 对角矩阵</a:t>
            </a:r>
          </a:p>
          <a:p>
            <a:pPr marL="0" indent="0">
              <a:spcBef>
                <a:spcPts val="0"/>
              </a:spcBef>
              <a:buNone/>
            </a:pPr>
            <a:r>
              <a:rPr lang="en-US">
                <a:solidFill>
                  <a:srgbClr val="00B0F0"/>
                </a:solidFill>
              </a:rPr>
              <a:t>array([[1, 0, 0, 0],</a:t>
            </a:r>
          </a:p>
          <a:p>
            <a:pPr marL="0" indent="0">
              <a:spcBef>
                <a:spcPts val="0"/>
              </a:spcBef>
              <a:buNone/>
            </a:pPr>
            <a:r>
              <a:rPr lang="en-US">
                <a:solidFill>
                  <a:srgbClr val="00B0F0"/>
                </a:solidFill>
              </a:rPr>
              <a:t>       [0, 2, 0, 0],</a:t>
            </a:r>
          </a:p>
          <a:p>
            <a:pPr marL="0" indent="0">
              <a:spcBef>
                <a:spcPts val="0"/>
              </a:spcBef>
              <a:buNone/>
            </a:pPr>
            <a:r>
              <a:rPr lang="en-US">
                <a:solidFill>
                  <a:srgbClr val="00B0F0"/>
                </a:solidFill>
              </a:rPr>
              <a:t>       [0, 0, 3, 0],</a:t>
            </a:r>
          </a:p>
          <a:p>
            <a:pPr marL="0" indent="0">
              <a:spcBef>
                <a:spcPts val="0"/>
              </a:spcBef>
              <a:buNone/>
            </a:pPr>
            <a:r>
              <a:rPr lang="en-US">
                <a:solidFill>
                  <a:srgbClr val="00B0F0"/>
                </a:solidFill>
              </a:rPr>
              <a:t>       [0, 0, 0, 4]])</a:t>
            </a:r>
          </a:p>
          <a:p>
            <a:pPr marL="0" indent="0">
              <a:spcBef>
                <a:spcPts val="0"/>
              </a:spcBef>
              <a:buNone/>
            </a:pPr>
            <a:r>
              <a:rPr lang="en-US"/>
              <a:t>&gt;&gt;&gt; np.diag([1,1,1,1])       #</a:t>
            </a:r>
            <a:r>
              <a:rPr lang="zh-CN" altLang="en-US"/>
              <a:t>这是什么矩阵？</a:t>
            </a:r>
            <a:endParaRPr lang="en-US"/>
          </a:p>
          <a:p>
            <a:pPr marL="0" indent="0">
              <a:spcBef>
                <a:spcPts val="0"/>
              </a:spcBef>
              <a:buNone/>
            </a:pPr>
            <a:r>
              <a:rPr lang="en-US">
                <a:solidFill>
                  <a:srgbClr val="00B0F0"/>
                </a:solidFill>
              </a:rPr>
              <a:t>array([[1, 0, 0, 0],</a:t>
            </a:r>
          </a:p>
          <a:p>
            <a:pPr marL="0" indent="0">
              <a:spcBef>
                <a:spcPts val="0"/>
              </a:spcBef>
              <a:buNone/>
            </a:pPr>
            <a:r>
              <a:rPr lang="en-US">
                <a:solidFill>
                  <a:srgbClr val="00B0F0"/>
                </a:solidFill>
              </a:rPr>
              <a:t>       [0, 1, 0, 0],</a:t>
            </a:r>
          </a:p>
          <a:p>
            <a:pPr marL="0" indent="0">
              <a:spcBef>
                <a:spcPts val="0"/>
              </a:spcBef>
              <a:buNone/>
            </a:pPr>
            <a:r>
              <a:rPr lang="en-US">
                <a:solidFill>
                  <a:srgbClr val="00B0F0"/>
                </a:solidFill>
              </a:rPr>
              <a:t>       [0, 0, 1, 0],</a:t>
            </a:r>
          </a:p>
          <a:p>
            <a:pPr marL="0" indent="0">
              <a:spcBef>
                <a:spcPts val="0"/>
              </a:spcBef>
              <a:buNone/>
            </a:pPr>
            <a:r>
              <a:rPr lang="en-US">
                <a:solidFill>
                  <a:srgbClr val="00B0F0"/>
                </a:solidFill>
              </a:rPr>
              <a:t>       [0, 0, 0, 1]])</a:t>
            </a:r>
          </a:p>
        </p:txBody>
      </p:sp>
      <p:sp>
        <p:nvSpPr>
          <p:cNvPr id="4" name="灯片编号占位符 3">
            <a:extLst>
              <a:ext uri="{FF2B5EF4-FFF2-40B4-BE49-F238E27FC236}">
                <a16:creationId xmlns:a16="http://schemas.microsoft.com/office/drawing/2014/main" id="{68A41AE2-8552-4695-BA41-31F09FF14F9F}"/>
              </a:ext>
            </a:extLst>
          </p:cNvPr>
          <p:cNvSpPr>
            <a:spLocks noGrp="1"/>
          </p:cNvSpPr>
          <p:nvPr>
            <p:ph type="sldNum" sz="quarter" idx="12"/>
          </p:nvPr>
        </p:nvSpPr>
        <p:spPr/>
        <p:txBody>
          <a:bodyPr/>
          <a:lstStyle/>
          <a:p>
            <a:fld id="{39603FB5-5DE6-44EA-8526-30B6B876200F}" type="slidenum">
              <a:rPr lang="zh-CN" altLang="en-US" smtClean="0"/>
              <a:pPr/>
              <a:t>40</a:t>
            </a:fld>
            <a:endParaRPr lang="zh-CN" altLang="en-US"/>
          </a:p>
        </p:txBody>
      </p:sp>
    </p:spTree>
    <p:extLst>
      <p:ext uri="{BB962C8B-B14F-4D97-AF65-F5344CB8AC3E}">
        <p14:creationId xmlns:p14="http://schemas.microsoft.com/office/powerpoint/2010/main" val="191346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81025" y="864235"/>
            <a:ext cx="10515600" cy="5387975"/>
          </a:xfrm>
        </p:spPr>
        <p:txBody>
          <a:bodyPr>
            <a:normAutofit/>
          </a:bodyPr>
          <a:lstStyle/>
          <a:p>
            <a:pPr marL="0" indent="0">
              <a:spcBef>
                <a:spcPts val="0"/>
              </a:spcBef>
              <a:buNone/>
            </a:pPr>
            <a:r>
              <a:rPr lang="en-US"/>
              <a:t>&gt;&gt;&gt; np.diag([1,1,1,1])       #</a:t>
            </a:r>
            <a:r>
              <a:rPr lang="zh-CN" altLang="en-US"/>
              <a:t>恒等矩阵</a:t>
            </a:r>
            <a:endParaRPr lang="en-US"/>
          </a:p>
          <a:p>
            <a:pPr marL="0" indent="0">
              <a:spcBef>
                <a:spcPts val="0"/>
              </a:spcBef>
              <a:buNone/>
            </a:pPr>
            <a:r>
              <a:rPr lang="en-US">
                <a:solidFill>
                  <a:srgbClr val="00B0F0"/>
                </a:solidFill>
              </a:rPr>
              <a:t>array([[1, 0, 0, 0],</a:t>
            </a:r>
          </a:p>
          <a:p>
            <a:pPr marL="0" indent="0">
              <a:spcBef>
                <a:spcPts val="0"/>
              </a:spcBef>
              <a:buNone/>
            </a:pPr>
            <a:r>
              <a:rPr lang="en-US">
                <a:solidFill>
                  <a:srgbClr val="00B0F0"/>
                </a:solidFill>
              </a:rPr>
              <a:t>       [0, 1, 0, 0],</a:t>
            </a:r>
          </a:p>
          <a:p>
            <a:pPr marL="0" indent="0">
              <a:spcBef>
                <a:spcPts val="0"/>
              </a:spcBef>
              <a:buNone/>
            </a:pPr>
            <a:r>
              <a:rPr lang="en-US">
                <a:solidFill>
                  <a:srgbClr val="00B0F0"/>
                </a:solidFill>
              </a:rPr>
              <a:t>       [0, 0, 1, 0],</a:t>
            </a:r>
          </a:p>
          <a:p>
            <a:pPr marL="0" indent="0">
              <a:spcBef>
                <a:spcPts val="0"/>
              </a:spcBef>
              <a:buNone/>
            </a:pPr>
            <a:r>
              <a:rPr lang="en-US">
                <a:solidFill>
                  <a:srgbClr val="00B0F0"/>
                </a:solidFill>
              </a:rPr>
              <a:t>       [0, 0, 0, 1]])</a:t>
            </a:r>
          </a:p>
          <a:p>
            <a:pPr marL="0" indent="0">
              <a:spcBef>
                <a:spcPts val="0"/>
              </a:spcBef>
              <a:buNone/>
            </a:pPr>
            <a:r>
              <a:rPr lang="en-US"/>
              <a:t>&gt;&gt;&gt; np.indentify(4)    #</a:t>
            </a:r>
            <a:r>
              <a:rPr lang="zh-CN" altLang="en-US"/>
              <a:t>单位矩阵</a:t>
            </a:r>
            <a:endParaRPr lang="en-US"/>
          </a:p>
          <a:p>
            <a:pPr marL="0" indent="0">
              <a:spcBef>
                <a:spcPts val="0"/>
              </a:spcBef>
              <a:buNone/>
            </a:pPr>
            <a:r>
              <a:rPr lang="en-US">
                <a:solidFill>
                  <a:srgbClr val="00B0F0"/>
                </a:solidFill>
              </a:rPr>
              <a:t>array([[1., 0., 0., 0.],</a:t>
            </a:r>
          </a:p>
          <a:p>
            <a:pPr marL="0" indent="0">
              <a:spcBef>
                <a:spcPts val="0"/>
              </a:spcBef>
              <a:buNone/>
            </a:pPr>
            <a:r>
              <a:rPr lang="en-US">
                <a:solidFill>
                  <a:srgbClr val="00B0F0"/>
                </a:solidFill>
              </a:rPr>
              <a:t>       [0., 1., 0., 0.],</a:t>
            </a:r>
          </a:p>
          <a:p>
            <a:pPr marL="0" indent="0">
              <a:spcBef>
                <a:spcPts val="0"/>
              </a:spcBef>
              <a:buNone/>
            </a:pPr>
            <a:r>
              <a:rPr lang="en-US">
                <a:solidFill>
                  <a:srgbClr val="00B0F0"/>
                </a:solidFill>
              </a:rPr>
              <a:t>       [0., 0., 1., 0.],</a:t>
            </a:r>
          </a:p>
          <a:p>
            <a:pPr marL="0" indent="0">
              <a:spcBef>
                <a:spcPts val="0"/>
              </a:spcBef>
              <a:buNone/>
            </a:pPr>
            <a:r>
              <a:rPr lang="en-US">
                <a:solidFill>
                  <a:srgbClr val="00B0F0"/>
                </a:solidFill>
              </a:rPr>
              <a:t>       [0., 0., 0., 1.]])</a:t>
            </a:r>
          </a:p>
        </p:txBody>
      </p:sp>
      <p:sp>
        <p:nvSpPr>
          <p:cNvPr id="4" name="灯片编号占位符 3">
            <a:extLst>
              <a:ext uri="{FF2B5EF4-FFF2-40B4-BE49-F238E27FC236}">
                <a16:creationId xmlns:a16="http://schemas.microsoft.com/office/drawing/2014/main" id="{68A41AE2-8552-4695-BA41-31F09FF14F9F}"/>
              </a:ext>
            </a:extLst>
          </p:cNvPr>
          <p:cNvSpPr>
            <a:spLocks noGrp="1"/>
          </p:cNvSpPr>
          <p:nvPr>
            <p:ph type="sldNum" sz="quarter" idx="12"/>
          </p:nvPr>
        </p:nvSpPr>
        <p:spPr/>
        <p:txBody>
          <a:bodyPr/>
          <a:lstStyle/>
          <a:p>
            <a:fld id="{39603FB5-5DE6-44EA-8526-30B6B876200F}" type="slidenum">
              <a:rPr lang="zh-CN" altLang="en-US" smtClean="0"/>
              <a:pPr/>
              <a:t>41</a:t>
            </a:fld>
            <a:endParaRPr lang="zh-CN" altLang="en-US"/>
          </a:p>
        </p:txBody>
      </p:sp>
    </p:spTree>
    <p:extLst>
      <p:ext uri="{BB962C8B-B14F-4D97-AF65-F5344CB8AC3E}">
        <p14:creationId xmlns:p14="http://schemas.microsoft.com/office/powerpoint/2010/main" val="3815500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33400" y="858837"/>
            <a:ext cx="10515600" cy="5140325"/>
          </a:xfrm>
        </p:spPr>
        <p:txBody>
          <a:bodyPr>
            <a:normAutofit fontScale="95000"/>
          </a:bodyPr>
          <a:lstStyle/>
          <a:p>
            <a:pPr marL="0" indent="0">
              <a:spcBef>
                <a:spcPts val="0"/>
              </a:spcBef>
              <a:buNone/>
            </a:pPr>
            <a:r>
              <a:rPr lang="en-US"/>
              <a:t>&gt;&gt;&gt; np.zeros(3)                      # 全0一维数组</a:t>
            </a:r>
          </a:p>
          <a:p>
            <a:pPr marL="0" indent="0">
              <a:spcBef>
                <a:spcPts val="0"/>
              </a:spcBef>
              <a:buNone/>
            </a:pPr>
            <a:r>
              <a:rPr lang="en-US">
                <a:solidFill>
                  <a:srgbClr val="00B0F0"/>
                </a:solidFill>
              </a:rPr>
              <a:t>array([ 0.,  0.,  0.])</a:t>
            </a:r>
            <a:endParaRPr lang="en-US"/>
          </a:p>
          <a:p>
            <a:pPr marL="0" indent="0">
              <a:spcBef>
                <a:spcPts val="0"/>
              </a:spcBef>
              <a:buNone/>
            </a:pPr>
            <a:r>
              <a:rPr lang="en-US"/>
              <a:t>&gt;&gt;&gt; np.ones(3)                       # 全1一维数组</a:t>
            </a:r>
          </a:p>
          <a:p>
            <a:pPr marL="0" indent="0">
              <a:spcBef>
                <a:spcPts val="0"/>
              </a:spcBef>
              <a:buNone/>
            </a:pPr>
            <a:r>
              <a:rPr lang="en-US">
                <a:solidFill>
                  <a:srgbClr val="00B0F0"/>
                </a:solidFill>
              </a:rPr>
              <a:t>array([ 1.,  1.,  1.])</a:t>
            </a:r>
            <a:endParaRPr lang="en-US"/>
          </a:p>
          <a:p>
            <a:pPr marL="0" indent="0">
              <a:spcBef>
                <a:spcPts val="0"/>
              </a:spcBef>
              <a:buNone/>
            </a:pPr>
            <a:r>
              <a:rPr lang="en-US"/>
              <a:t>&gt;&gt;&gt; np.zeros((3,3))                  # 全0二维数组，3行3列</a:t>
            </a:r>
          </a:p>
          <a:p>
            <a:pPr marL="0" algn="l">
              <a:spcBef>
                <a:spcPts val="0"/>
              </a:spcBef>
              <a:buNone/>
            </a:pPr>
            <a:r>
              <a:rPr lang="en-US">
                <a:solidFill>
                  <a:srgbClr val="00B0F0"/>
                </a:solidFill>
              </a:rPr>
              <a:t>array([[ 0.,  0.,  0.],</a:t>
            </a:r>
          </a:p>
          <a:p>
            <a:pPr marL="0" algn="l">
              <a:spcBef>
                <a:spcPts val="0"/>
              </a:spcBef>
              <a:buNone/>
            </a:pPr>
            <a:r>
              <a:rPr lang="en-US">
                <a:solidFill>
                  <a:srgbClr val="00B0F0"/>
                </a:solidFill>
              </a:rPr>
              <a:t>       [ 0.,  0.,  0.],</a:t>
            </a:r>
          </a:p>
          <a:p>
            <a:pPr marL="0" algn="l">
              <a:spcBef>
                <a:spcPts val="0"/>
              </a:spcBef>
              <a:buNone/>
            </a:pPr>
            <a:r>
              <a:rPr lang="en-US">
                <a:solidFill>
                  <a:srgbClr val="00B0F0"/>
                </a:solidFill>
              </a:rPr>
              <a:t>       [ 0.,  0.,  0.]])</a:t>
            </a:r>
          </a:p>
        </p:txBody>
      </p:sp>
      <p:sp>
        <p:nvSpPr>
          <p:cNvPr id="4" name="灯片编号占位符 3">
            <a:extLst>
              <a:ext uri="{FF2B5EF4-FFF2-40B4-BE49-F238E27FC236}">
                <a16:creationId xmlns:a16="http://schemas.microsoft.com/office/drawing/2014/main" id="{8AB6AE70-8292-4191-9D3D-847016C7937B}"/>
              </a:ext>
            </a:extLst>
          </p:cNvPr>
          <p:cNvSpPr>
            <a:spLocks noGrp="1"/>
          </p:cNvSpPr>
          <p:nvPr>
            <p:ph type="sldNum" sz="quarter" idx="12"/>
          </p:nvPr>
        </p:nvSpPr>
        <p:spPr/>
        <p:txBody>
          <a:bodyPr/>
          <a:lstStyle/>
          <a:p>
            <a:fld id="{39603FB5-5DE6-44EA-8526-30B6B876200F}" type="slidenum">
              <a:rPr lang="zh-CN" altLang="en-US" smtClean="0"/>
              <a:pPr/>
              <a:t>42</a:t>
            </a:fld>
            <a:endParaRPr lang="zh-CN" altLang="en-US"/>
          </a:p>
        </p:txBody>
      </p:sp>
    </p:spTree>
    <p:extLst>
      <p:ext uri="{BB962C8B-B14F-4D97-AF65-F5344CB8AC3E}">
        <p14:creationId xmlns:p14="http://schemas.microsoft.com/office/powerpoint/2010/main" val="120072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r>
              <a:rPr lang="en-US" altLang="zh-CN">
                <a:sym typeface="+mn-ea"/>
              </a:rPr>
              <a:t>—</a:t>
            </a:r>
            <a:r>
              <a:rPr lang="zh-CN" altLang="en-US">
                <a:sym typeface="+mn-ea"/>
              </a:rPr>
              <a:t>自学</a:t>
            </a:r>
            <a:endParaRPr lang="en-US"/>
          </a:p>
        </p:txBody>
      </p:sp>
      <p:sp>
        <p:nvSpPr>
          <p:cNvPr id="3" name="Content Placeholder 2"/>
          <p:cNvSpPr>
            <a:spLocks noGrp="1"/>
          </p:cNvSpPr>
          <p:nvPr>
            <p:ph idx="1"/>
          </p:nvPr>
        </p:nvSpPr>
        <p:spPr>
          <a:xfrm>
            <a:off x="647700" y="816610"/>
            <a:ext cx="10515600" cy="4995545"/>
          </a:xfrm>
        </p:spPr>
        <p:txBody>
          <a:bodyPr>
            <a:normAutofit fontScale="95000"/>
          </a:bodyPr>
          <a:lstStyle/>
          <a:p>
            <a:pPr marL="0" indent="0">
              <a:spcBef>
                <a:spcPts val="0"/>
              </a:spcBef>
              <a:buNone/>
            </a:pPr>
            <a:r>
              <a:rPr lang="en-US"/>
              <a:t>&gt;&gt;&gt; np.ones((3,3))                     # 全1二维数组</a:t>
            </a:r>
            <a:r>
              <a:rPr lang="zh-CN" altLang="en-US"/>
              <a:t>，</a:t>
            </a:r>
            <a:r>
              <a:rPr lang="en-US" altLang="zh-CN"/>
              <a:t>3</a:t>
            </a:r>
            <a:r>
              <a:rPr lang="zh-CN" altLang="en-US"/>
              <a:t>行</a:t>
            </a:r>
            <a:r>
              <a:rPr lang="en-US" altLang="zh-CN"/>
              <a:t>3</a:t>
            </a:r>
            <a:r>
              <a:rPr lang="zh-CN" altLang="en-US"/>
              <a:t>列</a:t>
            </a:r>
          </a:p>
          <a:p>
            <a:pPr marL="0" algn="l">
              <a:spcBef>
                <a:spcPts val="0"/>
              </a:spcBef>
              <a:buNone/>
            </a:pPr>
            <a:r>
              <a:rPr lang="en-US">
                <a:solidFill>
                  <a:srgbClr val="00B0F0"/>
                </a:solidFill>
              </a:rPr>
              <a:t>array([[ 1.,  1.,  1.],</a:t>
            </a:r>
          </a:p>
          <a:p>
            <a:pPr marL="0" algn="l">
              <a:spcBef>
                <a:spcPts val="0"/>
              </a:spcBef>
              <a:buNone/>
            </a:pPr>
            <a:r>
              <a:rPr lang="en-US">
                <a:solidFill>
                  <a:srgbClr val="00B0F0"/>
                </a:solidFill>
              </a:rPr>
              <a:t>       [ 1.,  1.,  1.],</a:t>
            </a:r>
          </a:p>
          <a:p>
            <a:pPr marL="0" algn="l">
              <a:spcBef>
                <a:spcPts val="0"/>
              </a:spcBef>
              <a:buNone/>
            </a:pPr>
            <a:r>
              <a:rPr lang="en-US">
                <a:solidFill>
                  <a:srgbClr val="00B0F0"/>
                </a:solidFill>
              </a:rPr>
              <a:t>       [ 1.,  1.,  1.]])</a:t>
            </a:r>
            <a:endParaRPr lang="en-US"/>
          </a:p>
          <a:p>
            <a:pPr marL="0" indent="0">
              <a:spcBef>
                <a:spcPts val="0"/>
              </a:spcBef>
              <a:buNone/>
            </a:pPr>
            <a:r>
              <a:rPr lang="en-US"/>
              <a:t>&gt;&gt;&gt; np.ones((1,3))                     # 全1二维数组</a:t>
            </a:r>
            <a:r>
              <a:rPr lang="zh-CN" altLang="en-US"/>
              <a:t>，</a:t>
            </a:r>
            <a:r>
              <a:rPr lang="en-US" altLang="zh-CN"/>
              <a:t>1</a:t>
            </a:r>
            <a:r>
              <a:rPr lang="zh-CN" altLang="en-US"/>
              <a:t>行</a:t>
            </a:r>
            <a:r>
              <a:rPr lang="en-US" altLang="zh-CN"/>
              <a:t>3</a:t>
            </a:r>
            <a:r>
              <a:rPr lang="zh-CN" altLang="en-US"/>
              <a:t>列</a:t>
            </a:r>
          </a:p>
          <a:p>
            <a:pPr marL="0" indent="0">
              <a:spcBef>
                <a:spcPts val="0"/>
              </a:spcBef>
              <a:buNone/>
            </a:pPr>
            <a:r>
              <a:rPr lang="en-US">
                <a:solidFill>
                  <a:srgbClr val="00B0F0"/>
                </a:solidFill>
              </a:rPr>
              <a:t>array([[ 1.,  1.,  1.]])</a:t>
            </a:r>
            <a:endParaRPr lang="en-US"/>
          </a:p>
        </p:txBody>
      </p:sp>
      <p:sp>
        <p:nvSpPr>
          <p:cNvPr id="4" name="灯片编号占位符 3">
            <a:extLst>
              <a:ext uri="{FF2B5EF4-FFF2-40B4-BE49-F238E27FC236}">
                <a16:creationId xmlns:a16="http://schemas.microsoft.com/office/drawing/2014/main" id="{760558A8-0764-4705-885C-690DA5AA81ED}"/>
              </a:ext>
            </a:extLst>
          </p:cNvPr>
          <p:cNvSpPr>
            <a:spLocks noGrp="1"/>
          </p:cNvSpPr>
          <p:nvPr>
            <p:ph type="sldNum" sz="quarter" idx="12"/>
          </p:nvPr>
        </p:nvSpPr>
        <p:spPr/>
        <p:txBody>
          <a:bodyPr/>
          <a:lstStyle/>
          <a:p>
            <a:fld id="{39603FB5-5DE6-44EA-8526-30B6B876200F}" type="slidenum">
              <a:rPr lang="zh-CN" altLang="en-US" smtClean="0"/>
              <a:pPr/>
              <a:t>43</a:t>
            </a:fld>
            <a:endParaRPr lang="zh-CN" altLang="en-US"/>
          </a:p>
        </p:txBody>
      </p:sp>
    </p:spTree>
    <p:extLst>
      <p:ext uri="{BB962C8B-B14F-4D97-AF65-F5344CB8AC3E}">
        <p14:creationId xmlns:p14="http://schemas.microsoft.com/office/powerpoint/2010/main" val="1707528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Numpy</a:t>
            </a:r>
            <a:r>
              <a:rPr lang="en-US">
                <a:sym typeface="+mn-ea"/>
              </a:rPr>
              <a:t>创建数组</a:t>
            </a:r>
            <a:endParaRPr lang="en-US"/>
          </a:p>
        </p:txBody>
      </p:sp>
      <p:sp>
        <p:nvSpPr>
          <p:cNvPr id="3" name="Content Placeholder 2"/>
          <p:cNvSpPr>
            <a:spLocks noGrp="1"/>
          </p:cNvSpPr>
          <p:nvPr>
            <p:ph idx="1"/>
          </p:nvPr>
        </p:nvSpPr>
        <p:spPr>
          <a:xfrm>
            <a:off x="581025" y="864235"/>
            <a:ext cx="10515600" cy="5387975"/>
          </a:xfrm>
        </p:spPr>
        <p:txBody>
          <a:bodyPr>
            <a:normAutofit/>
          </a:bodyPr>
          <a:lstStyle/>
          <a:p>
            <a:pPr marL="0" indent="0">
              <a:spcBef>
                <a:spcPts val="0"/>
              </a:spcBef>
              <a:buNone/>
            </a:pPr>
            <a:r>
              <a:rPr lang="en-US"/>
              <a:t>&gt;&gt;&gt; x = np.random.random((3,4))</a:t>
            </a:r>
          </a:p>
          <a:p>
            <a:pPr marL="0" indent="0">
              <a:spcBef>
                <a:spcPts val="0"/>
              </a:spcBef>
              <a:buNone/>
            </a:pPr>
            <a:r>
              <a:rPr lang="en-US">
                <a:solidFill>
                  <a:srgbClr val="00B0F0"/>
                </a:solidFill>
              </a:rPr>
              <a:t>&gt;&gt;&gt;x</a:t>
            </a:r>
          </a:p>
          <a:p>
            <a:pPr marL="0" indent="0">
              <a:spcBef>
                <a:spcPts val="0"/>
              </a:spcBef>
              <a:buNone/>
            </a:pPr>
            <a:r>
              <a:rPr lang="en-US">
                <a:solidFill>
                  <a:srgbClr val="00B0F0"/>
                </a:solidFill>
              </a:rPr>
              <a:t>array([[0.77995699, 0.54992956, 0.45942275, 0.57651042],</a:t>
            </a:r>
          </a:p>
          <a:p>
            <a:pPr marL="0" indent="0">
              <a:spcBef>
                <a:spcPts val="0"/>
              </a:spcBef>
              <a:buNone/>
            </a:pPr>
            <a:r>
              <a:rPr lang="en-US">
                <a:solidFill>
                  <a:srgbClr val="00B0F0"/>
                </a:solidFill>
              </a:rPr>
              <a:t>       [0.15635353, 0.64099027, 0.10579545, 0.13831252],</a:t>
            </a:r>
          </a:p>
          <a:p>
            <a:pPr marL="0" indent="0">
              <a:spcBef>
                <a:spcPts val="0"/>
              </a:spcBef>
              <a:buNone/>
            </a:pPr>
            <a:r>
              <a:rPr lang="en-US">
                <a:solidFill>
                  <a:srgbClr val="00B0F0"/>
                </a:solidFill>
              </a:rPr>
              <a:t>       [0.13078157, 0.83741449, 0.1690917 , 0.85551099]])</a:t>
            </a:r>
          </a:p>
          <a:p>
            <a:pPr marL="0" indent="0">
              <a:spcBef>
                <a:spcPts val="0"/>
              </a:spcBef>
              <a:buNone/>
            </a:pPr>
            <a:r>
              <a:rPr lang="en-US"/>
              <a:t>&gt;&gt;&gt; y = np.ones_like(x) #</a:t>
            </a:r>
            <a:r>
              <a:rPr lang="zh-CN" altLang="en-US"/>
              <a:t>用</a:t>
            </a:r>
            <a:r>
              <a:rPr lang="en-US" altLang="zh-CN"/>
              <a:t>x</a:t>
            </a:r>
            <a:r>
              <a:rPr lang="zh-CN" altLang="en-US"/>
              <a:t>的形状来创建</a:t>
            </a:r>
            <a:r>
              <a:rPr lang="en-US" altLang="zh-CN"/>
              <a:t>y</a:t>
            </a:r>
          </a:p>
          <a:p>
            <a:pPr marL="0" indent="0">
              <a:spcBef>
                <a:spcPts val="0"/>
              </a:spcBef>
              <a:buNone/>
            </a:pPr>
            <a:r>
              <a:rPr lang="en-US">
                <a:solidFill>
                  <a:srgbClr val="00B0F0"/>
                </a:solidFill>
              </a:rPr>
              <a:t>&gt;&gt;&gt;y</a:t>
            </a:r>
          </a:p>
          <a:p>
            <a:pPr marL="0" indent="0">
              <a:spcBef>
                <a:spcPts val="0"/>
              </a:spcBef>
              <a:buNone/>
            </a:pPr>
            <a:r>
              <a:rPr lang="en-US">
                <a:solidFill>
                  <a:srgbClr val="00B0F0"/>
                </a:solidFill>
              </a:rPr>
              <a:t>array([[1., 1., 1., 1.],</a:t>
            </a:r>
          </a:p>
          <a:p>
            <a:pPr marL="0" indent="0">
              <a:spcBef>
                <a:spcPts val="0"/>
              </a:spcBef>
              <a:buNone/>
            </a:pPr>
            <a:r>
              <a:rPr lang="en-US">
                <a:solidFill>
                  <a:srgbClr val="00B0F0"/>
                </a:solidFill>
              </a:rPr>
              <a:t>       [1., 1., 1., 1.],</a:t>
            </a:r>
          </a:p>
          <a:p>
            <a:pPr marL="0" indent="0">
              <a:spcBef>
                <a:spcPts val="0"/>
              </a:spcBef>
              <a:buNone/>
            </a:pPr>
            <a:r>
              <a:rPr lang="en-US">
                <a:solidFill>
                  <a:srgbClr val="00B0F0"/>
                </a:solidFill>
              </a:rPr>
              <a:t>       [1., 1., 1., 1.]])</a:t>
            </a:r>
          </a:p>
          <a:p>
            <a:pPr marL="0" indent="0">
              <a:spcBef>
                <a:spcPts val="0"/>
              </a:spcBef>
              <a:buNone/>
            </a:pPr>
            <a:r>
              <a:rPr lang="en-US">
                <a:solidFill>
                  <a:srgbClr val="00B0F0"/>
                </a:solidFill>
              </a:rPr>
              <a:t>#</a:t>
            </a:r>
            <a:r>
              <a:rPr lang="zh-CN" altLang="en-US">
                <a:solidFill>
                  <a:srgbClr val="00B0F0"/>
                </a:solidFill>
              </a:rPr>
              <a:t>类似的</a:t>
            </a:r>
            <a:r>
              <a:rPr lang="en-US" altLang="zh-CN">
                <a:solidFill>
                  <a:srgbClr val="00B0F0"/>
                </a:solidFill>
              </a:rPr>
              <a:t>zeros_like</a:t>
            </a:r>
            <a:endParaRPr lang="en-US">
              <a:solidFill>
                <a:srgbClr val="00B0F0"/>
              </a:solidFill>
            </a:endParaRPr>
          </a:p>
        </p:txBody>
      </p:sp>
      <p:sp>
        <p:nvSpPr>
          <p:cNvPr id="4" name="灯片编号占位符 3">
            <a:extLst>
              <a:ext uri="{FF2B5EF4-FFF2-40B4-BE49-F238E27FC236}">
                <a16:creationId xmlns:a16="http://schemas.microsoft.com/office/drawing/2014/main" id="{68A41AE2-8552-4695-BA41-31F09FF14F9F}"/>
              </a:ext>
            </a:extLst>
          </p:cNvPr>
          <p:cNvSpPr>
            <a:spLocks noGrp="1"/>
          </p:cNvSpPr>
          <p:nvPr>
            <p:ph type="sldNum" sz="quarter" idx="12"/>
          </p:nvPr>
        </p:nvSpPr>
        <p:spPr/>
        <p:txBody>
          <a:bodyPr/>
          <a:lstStyle/>
          <a:p>
            <a:fld id="{39603FB5-5DE6-44EA-8526-30B6B876200F}" type="slidenum">
              <a:rPr lang="zh-CN" altLang="en-US" smtClean="0"/>
              <a:pPr/>
              <a:t>44</a:t>
            </a:fld>
            <a:endParaRPr lang="zh-CN" altLang="en-US"/>
          </a:p>
        </p:txBody>
      </p:sp>
    </p:spTree>
    <p:extLst>
      <p:ext uri="{BB962C8B-B14F-4D97-AF65-F5344CB8AC3E}">
        <p14:creationId xmlns:p14="http://schemas.microsoft.com/office/powerpoint/2010/main" val="2685455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t>&gt;&gt;&gt; import numpy as np</a:t>
            </a:r>
          </a:p>
          <a:p>
            <a:pPr marL="0" indent="0">
              <a:spcBef>
                <a:spcPts val="0"/>
              </a:spcBef>
              <a:buNone/>
            </a:pPr>
            <a:r>
              <a:rPr lang="en-US"/>
              <a:t>&gt;&gt;&gt; b = np.array(([1,2,3],[4,5,6],[7,8,9]))</a:t>
            </a:r>
          </a:p>
          <a:p>
            <a:pPr marL="0" indent="0">
              <a:spcBef>
                <a:spcPts val="0"/>
              </a:spcBef>
              <a:buNone/>
            </a:pPr>
            <a:r>
              <a:rPr lang="en-US"/>
              <a:t>&gt;&gt;&gt; b</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[7, 8, 9]])</a:t>
            </a:r>
          </a:p>
          <a:p>
            <a:pPr marL="0" indent="0">
              <a:spcBef>
                <a:spcPts val="0"/>
              </a:spcBef>
              <a:buNone/>
            </a:pPr>
            <a:r>
              <a:rPr lang="en-US" altLang="zh-CN">
                <a:solidFill>
                  <a:srgbClr val="FF0000"/>
                </a:solidFill>
              </a:rPr>
              <a:t>#b[i,j]</a:t>
            </a:r>
            <a:r>
              <a:rPr lang="zh-CN" altLang="en-US">
                <a:solidFill>
                  <a:srgbClr val="FF0000"/>
                </a:solidFill>
              </a:rPr>
              <a:t>的下标形式，</a:t>
            </a:r>
            <a:r>
              <a:rPr lang="en-US" altLang="zh-CN">
                <a:solidFill>
                  <a:srgbClr val="FF0000"/>
                </a:solidFill>
              </a:rPr>
              <a:t>0&lt;=i&lt;rows, 0&lt;=j&lt;cols,</a:t>
            </a:r>
            <a:r>
              <a:rPr lang="zh-CN" altLang="en-US">
                <a:solidFill>
                  <a:srgbClr val="FF0000"/>
                </a:solidFill>
              </a:rPr>
              <a:t>中间是逗号</a:t>
            </a:r>
            <a:endParaRPr lang="en-US" altLang="zh-CN">
              <a:solidFill>
                <a:srgbClr val="FF0000"/>
              </a:solidFill>
            </a:endParaRPr>
          </a:p>
          <a:p>
            <a:pPr marL="0" indent="0">
              <a:spcBef>
                <a:spcPts val="0"/>
              </a:spcBef>
              <a:buNone/>
            </a:pPr>
            <a:r>
              <a:rPr lang="en-US">
                <a:solidFill>
                  <a:srgbClr val="FF0000"/>
                </a:solidFill>
              </a:rPr>
              <a:t>#i</a:t>
            </a:r>
            <a:r>
              <a:rPr lang="zh-CN" altLang="en-US">
                <a:solidFill>
                  <a:srgbClr val="FF0000"/>
                </a:solidFill>
              </a:rPr>
              <a:t>是第</a:t>
            </a:r>
            <a:r>
              <a:rPr lang="en-US" altLang="zh-CN">
                <a:solidFill>
                  <a:srgbClr val="FF0000"/>
                </a:solidFill>
              </a:rPr>
              <a:t>0</a:t>
            </a:r>
            <a:r>
              <a:rPr lang="zh-CN" altLang="en-US">
                <a:solidFill>
                  <a:srgbClr val="FF0000"/>
                </a:solidFill>
              </a:rPr>
              <a:t>轴的第</a:t>
            </a:r>
            <a:r>
              <a:rPr lang="en-US" altLang="zh-CN">
                <a:solidFill>
                  <a:srgbClr val="FF0000"/>
                </a:solidFill>
              </a:rPr>
              <a:t>i</a:t>
            </a:r>
            <a:r>
              <a:rPr lang="zh-CN" altLang="en-US">
                <a:solidFill>
                  <a:srgbClr val="FF0000"/>
                </a:solidFill>
              </a:rPr>
              <a:t>个，</a:t>
            </a:r>
            <a:r>
              <a:rPr lang="en-US" altLang="zh-CN">
                <a:solidFill>
                  <a:srgbClr val="FF0000"/>
                </a:solidFill>
              </a:rPr>
              <a:t>j</a:t>
            </a:r>
            <a:r>
              <a:rPr lang="zh-CN" altLang="en-US">
                <a:solidFill>
                  <a:srgbClr val="FF0000"/>
                </a:solidFill>
              </a:rPr>
              <a:t>是第</a:t>
            </a:r>
            <a:r>
              <a:rPr lang="en-US" altLang="zh-CN">
                <a:solidFill>
                  <a:srgbClr val="FF0000"/>
                </a:solidFill>
              </a:rPr>
              <a:t>1</a:t>
            </a:r>
            <a:r>
              <a:rPr lang="zh-CN" altLang="en-US">
                <a:solidFill>
                  <a:srgbClr val="FF0000"/>
                </a:solidFill>
              </a:rPr>
              <a:t>轴的第</a:t>
            </a:r>
            <a:r>
              <a:rPr lang="en-US" altLang="zh-CN">
                <a:solidFill>
                  <a:srgbClr val="FF0000"/>
                </a:solidFill>
              </a:rPr>
              <a:t>j</a:t>
            </a:r>
            <a:r>
              <a:rPr lang="zh-CN" altLang="en-US">
                <a:solidFill>
                  <a:srgbClr val="FF0000"/>
                </a:solidFill>
              </a:rPr>
              <a:t>个，三维列表类推</a:t>
            </a:r>
            <a:endParaRPr lang="en-US">
              <a:solidFill>
                <a:srgbClr val="FF0000"/>
              </a:solidFill>
            </a:endParaRPr>
          </a:p>
          <a:p>
            <a:pPr marL="0" indent="0">
              <a:spcBef>
                <a:spcPts val="0"/>
              </a:spcBef>
              <a:buNone/>
            </a:pPr>
            <a:r>
              <a:rPr lang="en-US" altLang="zh-CN"/>
              <a:t>&gt;&gt;&gt; b[0,2]                 # 第0行第2列的元</a:t>
            </a:r>
            <a:r>
              <a:rPr lang="zh-CN" altLang="en-US"/>
              <a:t>素</a:t>
            </a:r>
            <a:endParaRPr lang="en-US" altLang="zh-CN"/>
          </a:p>
          <a:p>
            <a:pPr marL="0" indent="0">
              <a:spcBef>
                <a:spcPts val="0"/>
              </a:spcBef>
              <a:buNone/>
            </a:pPr>
            <a:r>
              <a:rPr lang="en-US" altLang="zh-CN">
                <a:solidFill>
                  <a:srgbClr val="00B0F0"/>
                </a:solidFill>
              </a:rPr>
              <a:t>3</a:t>
            </a:r>
          </a:p>
          <a:p>
            <a:pPr marL="0" indent="0">
              <a:spcBef>
                <a:spcPts val="0"/>
              </a:spcBef>
              <a:buNone/>
            </a:pPr>
            <a:r>
              <a:rPr lang="en-US">
                <a:solidFill>
                  <a:srgbClr val="00B0F0"/>
                </a:solidFill>
              </a:rPr>
              <a:t>&gt;&gt;&gt; b[1,1]</a:t>
            </a:r>
          </a:p>
          <a:p>
            <a:pPr marL="0" indent="0">
              <a:spcBef>
                <a:spcPts val="0"/>
              </a:spcBef>
              <a:buNone/>
            </a:pPr>
            <a:r>
              <a:rPr lang="en-US">
                <a:solidFill>
                  <a:srgbClr val="00B0F0"/>
                </a:solidFill>
              </a:rPr>
              <a:t>???</a:t>
            </a: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82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t>&gt;&gt;&gt; import numpy as np</a:t>
            </a:r>
          </a:p>
          <a:p>
            <a:pPr marL="0" indent="0">
              <a:spcBef>
                <a:spcPts val="0"/>
              </a:spcBef>
              <a:buNone/>
            </a:pPr>
            <a:r>
              <a:rPr lang="en-US"/>
              <a:t>&gt;&gt;&gt; b = np.array(([1,2,3],[4,5,6],[7,8,9]))</a:t>
            </a:r>
          </a:p>
          <a:p>
            <a:pPr marL="0" indent="0">
              <a:spcBef>
                <a:spcPts val="0"/>
              </a:spcBef>
              <a:buNone/>
            </a:pPr>
            <a:r>
              <a:rPr lang="en-US"/>
              <a:t>&gt;&gt;&gt; b</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[7, 8, 9]])</a:t>
            </a:r>
          </a:p>
          <a:p>
            <a:pPr marL="0" indent="0">
              <a:spcBef>
                <a:spcPts val="0"/>
              </a:spcBef>
              <a:buNone/>
            </a:pPr>
            <a:r>
              <a:rPr lang="en-US" altLang="zh-CN">
                <a:solidFill>
                  <a:srgbClr val="FF0000"/>
                </a:solidFill>
              </a:rPr>
              <a:t>#b[i,j]</a:t>
            </a:r>
            <a:r>
              <a:rPr lang="zh-CN" altLang="en-US">
                <a:solidFill>
                  <a:srgbClr val="FF0000"/>
                </a:solidFill>
              </a:rPr>
              <a:t>的下标形式，</a:t>
            </a:r>
            <a:r>
              <a:rPr lang="en-US" altLang="zh-CN">
                <a:solidFill>
                  <a:srgbClr val="FF0000"/>
                </a:solidFill>
              </a:rPr>
              <a:t>0&lt;=i&lt;rows, 0&lt;=j&lt;cols,</a:t>
            </a:r>
            <a:r>
              <a:rPr lang="zh-CN" altLang="en-US">
                <a:solidFill>
                  <a:srgbClr val="FF0000"/>
                </a:solidFill>
              </a:rPr>
              <a:t>中间是逗号</a:t>
            </a:r>
            <a:endParaRPr lang="en-US">
              <a:solidFill>
                <a:srgbClr val="FF0000"/>
              </a:solidFill>
            </a:endParaRPr>
          </a:p>
          <a:p>
            <a:pPr marL="0" indent="0">
              <a:spcBef>
                <a:spcPts val="0"/>
              </a:spcBef>
              <a:buNone/>
            </a:pPr>
            <a:r>
              <a:rPr lang="en-US" altLang="zh-CN"/>
              <a:t>&gt;&gt;&gt; b[0,2]                 # 第0行第2列的元</a:t>
            </a:r>
            <a:r>
              <a:rPr lang="zh-CN" altLang="en-US"/>
              <a:t>素</a:t>
            </a:r>
            <a:endParaRPr lang="en-US" altLang="zh-CN"/>
          </a:p>
          <a:p>
            <a:pPr marL="0" indent="0">
              <a:spcBef>
                <a:spcPts val="0"/>
              </a:spcBef>
              <a:buNone/>
            </a:pPr>
            <a:r>
              <a:rPr lang="en-US" altLang="zh-CN">
                <a:solidFill>
                  <a:srgbClr val="00B0F0"/>
                </a:solidFill>
              </a:rPr>
              <a:t>3</a:t>
            </a:r>
          </a:p>
          <a:p>
            <a:pPr marL="0" indent="0">
              <a:spcBef>
                <a:spcPts val="0"/>
              </a:spcBef>
              <a:buNone/>
            </a:pPr>
            <a:r>
              <a:rPr lang="en-US"/>
              <a:t>&gt;&gt;&gt; a = [</a:t>
            </a:r>
            <a:r>
              <a:rPr lang="en-US" altLang="zh-CN"/>
              <a:t>[1,2,3],[4,5,6],[7,8,9]</a:t>
            </a:r>
            <a:r>
              <a:rPr lang="en-US"/>
              <a:t>]  #</a:t>
            </a:r>
            <a:r>
              <a:rPr lang="zh-CN" altLang="en-US"/>
              <a:t>对比</a:t>
            </a:r>
            <a:r>
              <a:rPr lang="en-US" altLang="zh-CN"/>
              <a:t>python</a:t>
            </a:r>
            <a:r>
              <a:rPr lang="zh-CN" altLang="en-US"/>
              <a:t>的二维列表</a:t>
            </a:r>
            <a:endParaRPr lang="en-US"/>
          </a:p>
          <a:p>
            <a:pPr marL="0" indent="0">
              <a:spcBef>
                <a:spcPts val="0"/>
              </a:spcBef>
              <a:buNone/>
            </a:pPr>
            <a:r>
              <a:rPr lang="en-US"/>
              <a:t>&gt;&gt;&gt; a[0][2]</a:t>
            </a:r>
          </a:p>
          <a:p>
            <a:pPr marL="0" indent="0">
              <a:spcBef>
                <a:spcPts val="0"/>
              </a:spcBef>
              <a:buNone/>
            </a:pPr>
            <a:r>
              <a:rPr lang="en-US"/>
              <a:t>3</a:t>
            </a: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0965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solidFill>
                  <a:schemeClr val="bg1">
                    <a:lumMod val="50000"/>
                  </a:schemeClr>
                </a:solidFill>
              </a:rPr>
              <a:t>&gt;&gt;&gt; import numpy as np</a:t>
            </a:r>
          </a:p>
          <a:p>
            <a:pPr marL="0" indent="0">
              <a:spcBef>
                <a:spcPts val="0"/>
              </a:spcBef>
              <a:buNone/>
            </a:pPr>
            <a:r>
              <a:rPr lang="en-US">
                <a:solidFill>
                  <a:schemeClr val="bg1">
                    <a:lumMod val="50000"/>
                  </a:schemeClr>
                </a:solidFill>
              </a:rPr>
              <a:t>&gt;&gt;&gt; b = np.array(([1,2,3],[4,5,6],[7,8,9]))</a:t>
            </a:r>
          </a:p>
          <a:p>
            <a:pPr marL="0" indent="0">
              <a:spcBef>
                <a:spcPts val="0"/>
              </a:spcBef>
              <a:buNone/>
            </a:pPr>
            <a:r>
              <a:rPr lang="en-US">
                <a:solidFill>
                  <a:schemeClr val="bg1">
                    <a:lumMod val="50000"/>
                  </a:schemeClr>
                </a:solidFill>
              </a:rPr>
              <a:t>&gt;&gt;&gt; b</a:t>
            </a:r>
          </a:p>
          <a:p>
            <a:pPr marL="0" indent="0">
              <a:spcBef>
                <a:spcPts val="0"/>
              </a:spcBef>
              <a:buNone/>
            </a:pPr>
            <a:r>
              <a:rPr lang="en-US">
                <a:solidFill>
                  <a:schemeClr val="bg1">
                    <a:lumMod val="50000"/>
                  </a:schemeClr>
                </a:solidFill>
              </a:rPr>
              <a:t>array([[1, 2, 3],</a:t>
            </a:r>
          </a:p>
          <a:p>
            <a:pPr marL="0" indent="0">
              <a:spcBef>
                <a:spcPts val="0"/>
              </a:spcBef>
              <a:buNone/>
            </a:pPr>
            <a:r>
              <a:rPr lang="en-US">
                <a:solidFill>
                  <a:schemeClr val="bg1">
                    <a:lumMod val="50000"/>
                  </a:schemeClr>
                </a:solidFill>
              </a:rPr>
              <a:t>       [4, 5, 6],</a:t>
            </a:r>
          </a:p>
          <a:p>
            <a:pPr marL="0" indent="0">
              <a:spcBef>
                <a:spcPts val="0"/>
              </a:spcBef>
              <a:buNone/>
            </a:pPr>
            <a:r>
              <a:rPr lang="en-US">
                <a:solidFill>
                  <a:schemeClr val="bg1">
                    <a:lumMod val="50000"/>
                  </a:schemeClr>
                </a:solidFill>
              </a:rPr>
              <a:t>       [7, 8, 9]])</a:t>
            </a:r>
          </a:p>
          <a:p>
            <a:pPr marL="0" indent="0">
              <a:spcBef>
                <a:spcPts val="0"/>
              </a:spcBef>
              <a:buNone/>
            </a:pPr>
            <a:r>
              <a:rPr lang="en-US" altLang="zh-CN">
                <a:solidFill>
                  <a:schemeClr val="bg1">
                    <a:lumMod val="50000"/>
                  </a:schemeClr>
                </a:solidFill>
              </a:rPr>
              <a:t>#b[i,j]</a:t>
            </a:r>
            <a:r>
              <a:rPr lang="zh-CN" altLang="en-US">
                <a:solidFill>
                  <a:schemeClr val="bg1">
                    <a:lumMod val="50000"/>
                  </a:schemeClr>
                </a:solidFill>
              </a:rPr>
              <a:t>的下标形式，</a:t>
            </a:r>
            <a:r>
              <a:rPr lang="en-US" altLang="zh-CN">
                <a:solidFill>
                  <a:schemeClr val="bg1">
                    <a:lumMod val="50000"/>
                  </a:schemeClr>
                </a:solidFill>
              </a:rPr>
              <a:t>0&lt;=i&lt;rows, 0&lt;=j&lt;cols,</a:t>
            </a:r>
            <a:r>
              <a:rPr lang="zh-CN" altLang="en-US">
                <a:solidFill>
                  <a:schemeClr val="bg1">
                    <a:lumMod val="50000"/>
                  </a:schemeClr>
                </a:solidFill>
              </a:rPr>
              <a:t>中间是逗号</a:t>
            </a:r>
            <a:endParaRPr lang="en-US" altLang="zh-CN">
              <a:solidFill>
                <a:schemeClr val="bg1">
                  <a:lumMod val="50000"/>
                </a:schemeClr>
              </a:solidFill>
            </a:endParaRPr>
          </a:p>
          <a:p>
            <a:pPr marL="0" indent="0">
              <a:spcBef>
                <a:spcPts val="0"/>
              </a:spcBef>
              <a:buNone/>
            </a:pPr>
            <a:r>
              <a:rPr lang="en-US">
                <a:solidFill>
                  <a:schemeClr val="bg1">
                    <a:lumMod val="50000"/>
                  </a:schemeClr>
                </a:solidFill>
              </a:rPr>
              <a:t>#i</a:t>
            </a:r>
            <a:r>
              <a:rPr lang="zh-CN" altLang="en-US">
                <a:solidFill>
                  <a:schemeClr val="bg1">
                    <a:lumMod val="50000"/>
                  </a:schemeClr>
                </a:solidFill>
              </a:rPr>
              <a:t>是第</a:t>
            </a:r>
            <a:r>
              <a:rPr lang="en-US" altLang="zh-CN">
                <a:solidFill>
                  <a:schemeClr val="bg1">
                    <a:lumMod val="50000"/>
                  </a:schemeClr>
                </a:solidFill>
              </a:rPr>
              <a:t>0</a:t>
            </a:r>
            <a:r>
              <a:rPr lang="zh-CN" altLang="en-US">
                <a:solidFill>
                  <a:schemeClr val="bg1">
                    <a:lumMod val="50000"/>
                  </a:schemeClr>
                </a:solidFill>
              </a:rPr>
              <a:t>轴的第</a:t>
            </a:r>
            <a:r>
              <a:rPr lang="en-US" altLang="zh-CN">
                <a:solidFill>
                  <a:schemeClr val="bg1">
                    <a:lumMod val="50000"/>
                  </a:schemeClr>
                </a:solidFill>
              </a:rPr>
              <a:t>i</a:t>
            </a:r>
            <a:r>
              <a:rPr lang="zh-CN" altLang="en-US">
                <a:solidFill>
                  <a:schemeClr val="bg1">
                    <a:lumMod val="50000"/>
                  </a:schemeClr>
                </a:solidFill>
              </a:rPr>
              <a:t>个，</a:t>
            </a:r>
            <a:r>
              <a:rPr lang="en-US" altLang="zh-CN">
                <a:solidFill>
                  <a:schemeClr val="bg1">
                    <a:lumMod val="50000"/>
                  </a:schemeClr>
                </a:solidFill>
              </a:rPr>
              <a:t>j</a:t>
            </a:r>
            <a:r>
              <a:rPr lang="zh-CN" altLang="en-US">
                <a:solidFill>
                  <a:schemeClr val="bg1">
                    <a:lumMod val="50000"/>
                  </a:schemeClr>
                </a:solidFill>
              </a:rPr>
              <a:t>是第</a:t>
            </a:r>
            <a:r>
              <a:rPr lang="en-US" altLang="zh-CN">
                <a:solidFill>
                  <a:schemeClr val="bg1">
                    <a:lumMod val="50000"/>
                  </a:schemeClr>
                </a:solidFill>
              </a:rPr>
              <a:t>1</a:t>
            </a:r>
            <a:r>
              <a:rPr lang="zh-CN" altLang="en-US">
                <a:solidFill>
                  <a:schemeClr val="bg1">
                    <a:lumMod val="50000"/>
                  </a:schemeClr>
                </a:solidFill>
              </a:rPr>
              <a:t>轴的第</a:t>
            </a:r>
            <a:r>
              <a:rPr lang="en-US" altLang="zh-CN">
                <a:solidFill>
                  <a:schemeClr val="bg1">
                    <a:lumMod val="50000"/>
                  </a:schemeClr>
                </a:solidFill>
              </a:rPr>
              <a:t>j</a:t>
            </a:r>
            <a:r>
              <a:rPr lang="zh-CN" altLang="en-US">
                <a:solidFill>
                  <a:schemeClr val="bg1">
                    <a:lumMod val="50000"/>
                  </a:schemeClr>
                </a:solidFill>
              </a:rPr>
              <a:t>个，三维列表类推</a:t>
            </a:r>
            <a:endParaRPr lang="en-US">
              <a:solidFill>
                <a:schemeClr val="bg1">
                  <a:lumMod val="50000"/>
                </a:schemeClr>
              </a:solidFill>
            </a:endParaRPr>
          </a:p>
          <a:p>
            <a:pPr marL="0" indent="0">
              <a:spcBef>
                <a:spcPts val="0"/>
              </a:spcBef>
              <a:buNone/>
            </a:pPr>
            <a:r>
              <a:rPr lang="en-US" altLang="zh-CN">
                <a:solidFill>
                  <a:schemeClr val="bg1">
                    <a:lumMod val="50000"/>
                  </a:schemeClr>
                </a:solidFill>
              </a:rPr>
              <a:t>&gt;&gt;&gt; b[0,2]                 # 第0行第2列的元</a:t>
            </a:r>
            <a:r>
              <a:rPr lang="zh-CN" altLang="en-US">
                <a:solidFill>
                  <a:schemeClr val="bg1">
                    <a:lumMod val="50000"/>
                  </a:schemeClr>
                </a:solidFill>
              </a:rPr>
              <a:t>素</a:t>
            </a:r>
            <a:endParaRPr lang="en-US" altLang="zh-CN">
              <a:solidFill>
                <a:schemeClr val="bg1">
                  <a:lumMod val="50000"/>
                </a:schemeClr>
              </a:solidFill>
            </a:endParaRPr>
          </a:p>
          <a:p>
            <a:pPr marL="0" indent="0">
              <a:spcBef>
                <a:spcPts val="0"/>
              </a:spcBef>
              <a:buNone/>
            </a:pPr>
            <a:r>
              <a:rPr lang="en-US" altLang="zh-CN">
                <a:solidFill>
                  <a:schemeClr val="bg1">
                    <a:lumMod val="50000"/>
                  </a:schemeClr>
                </a:solidFill>
              </a:rPr>
              <a:t>3</a:t>
            </a:r>
            <a:endParaRPr lang="en-US">
              <a:solidFill>
                <a:schemeClr val="bg1">
                  <a:lumMod val="50000"/>
                </a:schemeClr>
              </a:solidFill>
            </a:endParaRPr>
          </a:p>
          <a:p>
            <a:pPr marL="0" indent="0">
              <a:spcBef>
                <a:spcPts val="0"/>
              </a:spcBef>
              <a:buNone/>
            </a:pPr>
            <a:r>
              <a:rPr lang="en-US"/>
              <a:t>&gt;&gt;&gt; b[0,:]                   # 第0行所有元素,:</a:t>
            </a:r>
            <a:r>
              <a:rPr lang="zh-CN" altLang="en-US"/>
              <a:t>代表全部</a:t>
            </a:r>
            <a:endParaRPr lang="en-US"/>
          </a:p>
          <a:p>
            <a:pPr marL="0" indent="0">
              <a:spcBef>
                <a:spcPts val="0"/>
              </a:spcBef>
              <a:buNone/>
            </a:pPr>
            <a:r>
              <a:rPr lang="en-US">
                <a:solidFill>
                  <a:srgbClr val="00B0F0"/>
                </a:solidFill>
              </a:rPr>
              <a:t>array([1, 2, 3])</a:t>
            </a:r>
          </a:p>
          <a:p>
            <a:pPr marL="0" indent="0">
              <a:spcBef>
                <a:spcPts val="0"/>
              </a:spcBef>
              <a:buNone/>
            </a:pPr>
            <a:r>
              <a:rPr lang="en-US"/>
              <a:t>&gt;&gt;&gt; b[:,0]    #</a:t>
            </a:r>
            <a:r>
              <a:rPr lang="zh-CN" altLang="en-US"/>
              <a:t>第</a:t>
            </a:r>
            <a:r>
              <a:rPr lang="en-US" altLang="zh-CN"/>
              <a:t>0</a:t>
            </a:r>
            <a:r>
              <a:rPr lang="zh-CN" altLang="en-US"/>
              <a:t>列所有元素，</a:t>
            </a:r>
            <a:r>
              <a:rPr lang="en-US" altLang="zh-CN"/>
              <a:t>:</a:t>
            </a:r>
            <a:r>
              <a:rPr lang="zh-CN" altLang="en-US"/>
              <a:t>代表全部</a:t>
            </a:r>
            <a:endParaRPr lang="en-US" altLang="zh-CN"/>
          </a:p>
          <a:p>
            <a:pPr marL="0" indent="0">
              <a:spcBef>
                <a:spcPts val="0"/>
              </a:spcBef>
              <a:buNone/>
            </a:pPr>
            <a:r>
              <a:rPr lang="en-US">
                <a:solidFill>
                  <a:srgbClr val="00B0F0"/>
                </a:solidFill>
              </a:rPr>
              <a:t>array([1, 4, 7])</a:t>
            </a: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98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t>&gt;&gt;&gt; import numpy as np</a:t>
            </a:r>
          </a:p>
          <a:p>
            <a:pPr marL="0" indent="0">
              <a:spcBef>
                <a:spcPts val="0"/>
              </a:spcBef>
              <a:buNone/>
            </a:pPr>
            <a:r>
              <a:rPr lang="en-US"/>
              <a:t>&gt;&gt;&gt; b = np.array(([1,2,3],[4,5,6],[7,8,9]))</a:t>
            </a:r>
          </a:p>
          <a:p>
            <a:pPr marL="0" indent="0">
              <a:spcBef>
                <a:spcPts val="0"/>
              </a:spcBef>
              <a:buNone/>
            </a:pPr>
            <a:r>
              <a:rPr lang="en-US"/>
              <a:t>&gt;&gt;&gt; b</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[7, 8, 9]])</a:t>
            </a:r>
          </a:p>
          <a:p>
            <a:pPr marL="0" indent="0">
              <a:spcBef>
                <a:spcPts val="0"/>
              </a:spcBef>
              <a:buNone/>
            </a:pPr>
            <a:endParaRPr lang="en-US" altLang="zh-CN">
              <a:solidFill>
                <a:srgbClr val="00B0F0"/>
              </a:solidFill>
            </a:endParaRPr>
          </a:p>
          <a:p>
            <a:pPr marL="0" indent="0">
              <a:spcBef>
                <a:spcPts val="0"/>
              </a:spcBef>
              <a:buNone/>
            </a:pPr>
            <a:r>
              <a:rPr lang="en-US"/>
              <a:t>&gt;&gt;&gt; # 第1行所有元素</a:t>
            </a:r>
          </a:p>
          <a:p>
            <a:pPr marL="457200" indent="-457200">
              <a:spcBef>
                <a:spcPts val="0"/>
              </a:spcBef>
              <a:buAutoNum type="alphaUcPeriod"/>
            </a:pPr>
            <a:r>
              <a:rPr lang="en-US"/>
              <a:t>b[1,:]   B.b[:,1]</a:t>
            </a:r>
          </a:p>
          <a:p>
            <a:pPr marL="0" indent="0">
              <a:spcBef>
                <a:spcPts val="0"/>
              </a:spcBef>
              <a:buNone/>
            </a:pPr>
            <a:endParaRPr lang="en-US" altLang="zh-CN"/>
          </a:p>
          <a:p>
            <a:pPr marL="0" indent="0">
              <a:spcBef>
                <a:spcPts val="0"/>
              </a:spcBef>
              <a:buNone/>
            </a:pPr>
            <a:r>
              <a:rPr lang="en-US" altLang="zh-CN">
                <a:solidFill>
                  <a:srgbClr val="FF0000"/>
                </a:solidFill>
              </a:rPr>
              <a:t>A. b[1,:]   </a:t>
            </a:r>
            <a:r>
              <a:rPr lang="en-US" altLang="zh-CN"/>
              <a:t>B.b[:,1]</a:t>
            </a:r>
          </a:p>
          <a:p>
            <a:pPr marL="457200" indent="-457200">
              <a:spcBef>
                <a:spcPts val="0"/>
              </a:spcBef>
              <a:buAutoNum type="alphaUcPeriod"/>
            </a:pPr>
            <a:endParaRPr lang="en-US"/>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6787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t>&gt;&gt;&gt; import numpy as np</a:t>
            </a:r>
          </a:p>
          <a:p>
            <a:pPr marL="0" indent="0">
              <a:spcBef>
                <a:spcPts val="0"/>
              </a:spcBef>
              <a:buNone/>
            </a:pPr>
            <a:r>
              <a:rPr lang="en-US"/>
              <a:t>&gt;&gt;&gt; b = np.array(([1,2,3],[4,5,6],[7,8,9]))</a:t>
            </a:r>
          </a:p>
          <a:p>
            <a:pPr marL="0" indent="0">
              <a:spcBef>
                <a:spcPts val="0"/>
              </a:spcBef>
              <a:buNone/>
            </a:pPr>
            <a:r>
              <a:rPr lang="en-US"/>
              <a:t>&gt;&gt;&gt; b</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[7, 8, 9]])</a:t>
            </a:r>
          </a:p>
          <a:p>
            <a:pPr marL="0" indent="0">
              <a:spcBef>
                <a:spcPts val="0"/>
              </a:spcBef>
              <a:buNone/>
            </a:pPr>
            <a:r>
              <a:rPr lang="en-US"/>
              <a:t>&gt;&gt;&gt; b[[0,1],:]               # 第0行和第1行的所有元素，只指定行下标</a:t>
            </a:r>
            <a:r>
              <a:rPr lang="zh-CN" altLang="en-US"/>
              <a:t>，</a:t>
            </a:r>
            <a:r>
              <a:rPr lang="en-US"/>
              <a:t>不指定列下标，表示所有列</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&gt;&gt;&gt; </a:t>
            </a:r>
            <a:r>
              <a:rPr lang="en-US" altLang="zh-CN"/>
              <a:t>b[[0,1]]  #</a:t>
            </a:r>
            <a:r>
              <a:rPr lang="zh-CN" altLang="en-US"/>
              <a:t>不写后面的</a:t>
            </a:r>
            <a:r>
              <a:rPr lang="en-US" altLang="zh-CN"/>
              <a:t>,</a:t>
            </a:r>
            <a:r>
              <a:rPr lang="zh-CN" altLang="en-US"/>
              <a:t>和</a:t>
            </a:r>
            <a:r>
              <a:rPr lang="en-US" altLang="zh-CN"/>
              <a:t>:</a:t>
            </a:r>
            <a:r>
              <a:rPr lang="zh-CN" altLang="en-US"/>
              <a:t>则默认为行</a:t>
            </a:r>
            <a:endParaRPr lang="en-US" altLang="zh-CN"/>
          </a:p>
          <a:p>
            <a:pPr marL="0" indent="0">
              <a:spcBef>
                <a:spcPts val="0"/>
              </a:spcBef>
              <a:buNone/>
            </a:pPr>
            <a:r>
              <a:rPr lang="en-US" altLang="zh-CN">
                <a:solidFill>
                  <a:srgbClr val="00B0F0"/>
                </a:solidFill>
              </a:rPr>
              <a:t>array([[1, 2, 3],</a:t>
            </a:r>
          </a:p>
          <a:p>
            <a:pPr marL="0" indent="0">
              <a:spcBef>
                <a:spcPts val="0"/>
              </a:spcBef>
              <a:buNone/>
            </a:pPr>
            <a:r>
              <a:rPr lang="en-US" altLang="zh-CN">
                <a:solidFill>
                  <a:srgbClr val="00B0F0"/>
                </a:solidFill>
              </a:rPr>
              <a:t>       [4, 5, 6]])</a:t>
            </a:r>
          </a:p>
          <a:p>
            <a:pPr marL="0" indent="0">
              <a:spcBef>
                <a:spcPts val="0"/>
              </a:spcBef>
              <a:buNone/>
            </a:pPr>
            <a:endParaRPr lang="en-US">
              <a:solidFill>
                <a:srgbClr val="00B0F0"/>
              </a:solidFill>
            </a:endParaRP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90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6950B-16A5-36BE-8337-D129FC9E864E}"/>
              </a:ext>
            </a:extLst>
          </p:cNvPr>
          <p:cNvSpPr>
            <a:spLocks noGrp="1"/>
          </p:cNvSpPr>
          <p:nvPr>
            <p:ph type="title"/>
          </p:nvPr>
        </p:nvSpPr>
        <p:spPr>
          <a:xfrm>
            <a:off x="210879" y="354381"/>
            <a:ext cx="10515600" cy="708763"/>
          </a:xfrm>
        </p:spPr>
        <p:txBody>
          <a:bodyPr>
            <a:normAutofit/>
          </a:bodyPr>
          <a:lstStyle/>
          <a:p>
            <a:r>
              <a:rPr lang="zh-CN" altLang="en-US" sz="4400" b="1">
                <a:latin typeface="微软雅黑" panose="020B0503020204020204" pitchFamily="34" charset="-122"/>
                <a:ea typeface="微软雅黑" panose="020B0503020204020204" pitchFamily="34" charset="-122"/>
              </a:rPr>
              <a:t>引例</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某</a:t>
            </a:r>
            <a:r>
              <a:rPr lang="en-US" altLang="zh-CN" sz="4400" b="1">
                <a:latin typeface="微软雅黑" panose="020B0503020204020204" pitchFamily="34" charset="-122"/>
                <a:ea typeface="微软雅黑" panose="020B0503020204020204" pitchFamily="34" charset="-122"/>
              </a:rPr>
              <a:t>10</a:t>
            </a:r>
            <a:r>
              <a:rPr lang="zh-CN" altLang="en-US" sz="4400" b="1">
                <a:latin typeface="微软雅黑" panose="020B0503020204020204" pitchFamily="34" charset="-122"/>
                <a:ea typeface="微软雅黑" panose="020B0503020204020204" pitchFamily="34" charset="-122"/>
              </a:rPr>
              <a:t>家上市公司的年利润</a:t>
            </a:r>
            <a:endParaRPr lang="zh-CN" altLang="en-US" sz="4400"/>
          </a:p>
        </p:txBody>
      </p:sp>
      <p:sp>
        <p:nvSpPr>
          <p:cNvPr id="3" name="灯片编号占位符 2">
            <a:extLst>
              <a:ext uri="{FF2B5EF4-FFF2-40B4-BE49-F238E27FC236}">
                <a16:creationId xmlns:a16="http://schemas.microsoft.com/office/drawing/2014/main" id="{89DC064A-BE1C-C3CE-94DC-CC7649A72A17}"/>
              </a:ext>
            </a:extLst>
          </p:cNvPr>
          <p:cNvSpPr>
            <a:spLocks noGrp="1"/>
          </p:cNvSpPr>
          <p:nvPr>
            <p:ph type="sldNum" sz="quarter" idx="12"/>
          </p:nvPr>
        </p:nvSpPr>
        <p:spPr/>
        <p:txBody>
          <a:bodyPr/>
          <a:lstStyle/>
          <a:p>
            <a:fld id="{565CE74E-AB26-4998-AD42-012C4C1AD076}" type="slidenum">
              <a:rPr lang="zh-CN" altLang="en-US" smtClean="0"/>
              <a:pPr/>
              <a:t>5</a:t>
            </a:fld>
            <a:endParaRPr lang="zh-CN" altLang="en-US"/>
          </a:p>
        </p:txBody>
      </p:sp>
      <p:graphicFrame>
        <p:nvGraphicFramePr>
          <p:cNvPr id="5" name="表格 5">
            <a:extLst>
              <a:ext uri="{FF2B5EF4-FFF2-40B4-BE49-F238E27FC236}">
                <a16:creationId xmlns:a16="http://schemas.microsoft.com/office/drawing/2014/main" id="{BA17BACF-2532-B863-14A8-7823D9E8460F}"/>
              </a:ext>
            </a:extLst>
          </p:cNvPr>
          <p:cNvGraphicFramePr>
            <a:graphicFrameLocks noGrp="1"/>
          </p:cNvGraphicFramePr>
          <p:nvPr/>
        </p:nvGraphicFramePr>
        <p:xfrm>
          <a:off x="1786270" y="1203960"/>
          <a:ext cx="9165264" cy="4239260"/>
        </p:xfrm>
        <a:graphic>
          <a:graphicData uri="http://schemas.openxmlformats.org/drawingml/2006/table">
            <a:tbl>
              <a:tblPr firstRow="1" bandRow="1">
                <a:tableStyleId>{5C22544A-7EE6-4342-B048-85BDC9FD1C3A}</a:tableStyleId>
              </a:tblPr>
              <a:tblGrid>
                <a:gridCol w="1827692">
                  <a:extLst>
                    <a:ext uri="{9D8B030D-6E8A-4147-A177-3AD203B41FA5}">
                      <a16:colId xmlns:a16="http://schemas.microsoft.com/office/drawing/2014/main" val="2408841273"/>
                    </a:ext>
                  </a:extLst>
                </a:gridCol>
                <a:gridCol w="1834393">
                  <a:extLst>
                    <a:ext uri="{9D8B030D-6E8A-4147-A177-3AD203B41FA5}">
                      <a16:colId xmlns:a16="http://schemas.microsoft.com/office/drawing/2014/main" val="206620541"/>
                    </a:ext>
                  </a:extLst>
                </a:gridCol>
                <a:gridCol w="1834393">
                  <a:extLst>
                    <a:ext uri="{9D8B030D-6E8A-4147-A177-3AD203B41FA5}">
                      <a16:colId xmlns:a16="http://schemas.microsoft.com/office/drawing/2014/main" val="2421788275"/>
                    </a:ext>
                  </a:extLst>
                </a:gridCol>
                <a:gridCol w="1834393">
                  <a:extLst>
                    <a:ext uri="{9D8B030D-6E8A-4147-A177-3AD203B41FA5}">
                      <a16:colId xmlns:a16="http://schemas.microsoft.com/office/drawing/2014/main" val="4001368426"/>
                    </a:ext>
                  </a:extLst>
                </a:gridCol>
                <a:gridCol w="1834393">
                  <a:extLst>
                    <a:ext uri="{9D8B030D-6E8A-4147-A177-3AD203B41FA5}">
                      <a16:colId xmlns:a16="http://schemas.microsoft.com/office/drawing/2014/main" val="1795204727"/>
                    </a:ext>
                  </a:extLst>
                </a:gridCol>
              </a:tblGrid>
              <a:tr h="370840">
                <a:tc>
                  <a:txBody>
                    <a:bodyPr/>
                    <a:lstStyle/>
                    <a:p>
                      <a:pPr algn="ctr"/>
                      <a:r>
                        <a:rPr lang="zh-CN" altLang="en-US" sz="2800">
                          <a:latin typeface="微软雅黑" panose="020B0503020204020204" pitchFamily="34" charset="-122"/>
                          <a:ea typeface="微软雅黑" panose="020B0503020204020204" pitchFamily="34" charset="-122"/>
                        </a:rPr>
                        <a:t>股票名称</a:t>
                      </a:r>
                    </a:p>
                  </a:txBody>
                  <a:tcPr/>
                </a:tc>
                <a:tc>
                  <a:txBody>
                    <a:bodyPr/>
                    <a:lstStyle/>
                    <a:p>
                      <a:pPr algn="ctr"/>
                      <a:r>
                        <a:rPr lang="en-US" altLang="zh-CN" sz="2800">
                          <a:latin typeface="微软雅黑" panose="020B0503020204020204" pitchFamily="34" charset="-122"/>
                          <a:ea typeface="微软雅黑" panose="020B0503020204020204" pitchFamily="34" charset="-122"/>
                        </a:rPr>
                        <a:t>2014</a:t>
                      </a:r>
                      <a:r>
                        <a:rPr lang="zh-CN" altLang="en-US" sz="2800">
                          <a:latin typeface="微软雅黑" panose="020B0503020204020204" pitchFamily="34" charset="-122"/>
                          <a:ea typeface="微软雅黑" panose="020B0503020204020204" pitchFamily="34" charset="-122"/>
                        </a:rPr>
                        <a:t>年</a:t>
                      </a:r>
                    </a:p>
                  </a:txBody>
                  <a:tcPr/>
                </a:tc>
                <a:tc>
                  <a:txBody>
                    <a:bodyPr/>
                    <a:lstStyle/>
                    <a:p>
                      <a:pPr algn="ctr"/>
                      <a:r>
                        <a:rPr lang="en-US" altLang="zh-CN" sz="2800">
                          <a:latin typeface="微软雅黑" panose="020B0503020204020204" pitchFamily="34" charset="-122"/>
                          <a:ea typeface="微软雅黑" panose="020B0503020204020204" pitchFamily="34" charset="-122"/>
                        </a:rPr>
                        <a:t>2015</a:t>
                      </a:r>
                      <a:r>
                        <a:rPr lang="zh-CN" altLang="en-US" sz="2800">
                          <a:latin typeface="微软雅黑" panose="020B0503020204020204" pitchFamily="34" charset="-122"/>
                          <a:ea typeface="微软雅黑" panose="020B0503020204020204" pitchFamily="34" charset="-122"/>
                        </a:rPr>
                        <a:t>年</a:t>
                      </a:r>
                    </a:p>
                  </a:txBody>
                  <a:tcPr/>
                </a:tc>
                <a:tc>
                  <a:txBody>
                    <a:bodyPr/>
                    <a:lstStyle/>
                    <a:p>
                      <a:pPr algn="ctr"/>
                      <a:r>
                        <a:rPr lang="en-US" altLang="zh-CN" sz="2800">
                          <a:latin typeface="微软雅黑" panose="020B0503020204020204" pitchFamily="34" charset="-122"/>
                          <a:ea typeface="微软雅黑" panose="020B0503020204020204" pitchFamily="34" charset="-122"/>
                        </a:rPr>
                        <a:t>2016</a:t>
                      </a:r>
                      <a:r>
                        <a:rPr lang="zh-CN" altLang="en-US" sz="2800">
                          <a:latin typeface="微软雅黑" panose="020B0503020204020204" pitchFamily="34" charset="-122"/>
                          <a:ea typeface="微软雅黑" panose="020B0503020204020204" pitchFamily="34" charset="-122"/>
                        </a:rPr>
                        <a:t>年</a:t>
                      </a:r>
                    </a:p>
                  </a:txBody>
                  <a:tcPr/>
                </a:tc>
                <a:tc>
                  <a:txBody>
                    <a:bodyPr/>
                    <a:lstStyle/>
                    <a:p>
                      <a:pPr algn="ctr"/>
                      <a:r>
                        <a:rPr lang="en-US" altLang="zh-CN" sz="2800">
                          <a:latin typeface="微软雅黑" panose="020B0503020204020204" pitchFamily="34" charset="-122"/>
                          <a:ea typeface="微软雅黑" panose="020B0503020204020204" pitchFamily="34" charset="-122"/>
                        </a:rPr>
                        <a:t>2017</a:t>
                      </a:r>
                      <a:r>
                        <a:rPr lang="zh-CN" altLang="en-US" sz="2800">
                          <a:latin typeface="微软雅黑" panose="020B0503020204020204" pitchFamily="34" charset="-122"/>
                          <a:ea typeface="微软雅黑" panose="020B0503020204020204" pitchFamily="34" charset="-122"/>
                        </a:rPr>
                        <a:t>年</a:t>
                      </a:r>
                    </a:p>
                  </a:txBody>
                  <a:tcPr/>
                </a:tc>
                <a:extLst>
                  <a:ext uri="{0D108BD9-81ED-4DB2-BD59-A6C34878D82A}">
                    <a16:rowId xmlns:a16="http://schemas.microsoft.com/office/drawing/2014/main" val="3119301949"/>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25064610.28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57833661.61</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84589488.6</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120873962.1</a:t>
                      </a:r>
                    </a:p>
                  </a:txBody>
                  <a:tcPr marL="6350" marR="6350" marT="6350" marB="0"/>
                </a:tc>
                <a:extLst>
                  <a:ext uri="{0D108BD9-81ED-4DB2-BD59-A6C34878D82A}">
                    <a16:rowId xmlns:a16="http://schemas.microsoft.com/office/drawing/2014/main" val="1238450669"/>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长信科技</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165692295.9</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237714531.1</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347097817</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544401919.1</a:t>
                      </a:r>
                    </a:p>
                  </a:txBody>
                  <a:tcPr marL="6350" marR="6350" marT="6350" marB="0"/>
                </a:tc>
                <a:extLst>
                  <a:ext uri="{0D108BD9-81ED-4DB2-BD59-A6C34878D82A}">
                    <a16:rowId xmlns:a16="http://schemas.microsoft.com/office/drawing/2014/main" val="715229344"/>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太极实业</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14193821.14</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23572314.86</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232520806</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417789999.3</a:t>
                      </a:r>
                    </a:p>
                  </a:txBody>
                  <a:tcPr marL="6350" marR="6350" marT="6350" marB="0"/>
                </a:tc>
                <a:extLst>
                  <a:ext uri="{0D108BD9-81ED-4DB2-BD59-A6C34878D82A}">
                    <a16:rowId xmlns:a16="http://schemas.microsoft.com/office/drawing/2014/main" val="4116090955"/>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信维通信</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63085706.94</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221368786.8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531568728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889046116.7</a:t>
                      </a:r>
                    </a:p>
                  </a:txBody>
                  <a:tcPr marL="6350" marR="6350" marT="6350" marB="0"/>
                </a:tc>
                <a:extLst>
                  <a:ext uri="{0D108BD9-81ED-4DB2-BD59-A6C34878D82A}">
                    <a16:rowId xmlns:a16="http://schemas.microsoft.com/office/drawing/2014/main" val="944606726"/>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洲明科技</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60858915.45</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113568130</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166453028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284299042.6</a:t>
                      </a:r>
                    </a:p>
                  </a:txBody>
                  <a:tcPr marL="6350" marR="6350" marT="6350" marB="0"/>
                </a:tc>
                <a:extLst>
                  <a:ext uri="{0D108BD9-81ED-4DB2-BD59-A6C34878D82A}">
                    <a16:rowId xmlns:a16="http://schemas.microsoft.com/office/drawing/2014/main" val="448195841"/>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利亚德</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161320659.6</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330789116.8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668829540</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1209781490</a:t>
                      </a:r>
                    </a:p>
                  </a:txBody>
                  <a:tcPr marL="6350" marR="6350" marT="6350" marB="0"/>
                </a:tc>
                <a:extLst>
                  <a:ext uri="{0D108BD9-81ED-4DB2-BD59-A6C34878D82A}">
                    <a16:rowId xmlns:a16="http://schemas.microsoft.com/office/drawing/2014/main" val="3161379596"/>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凯乐科技</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47516541.95</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119612655.5</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182229579</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739582918.8</a:t>
                      </a:r>
                    </a:p>
                  </a:txBody>
                  <a:tcPr marL="6350" marR="6350" marT="6350" marB="0"/>
                </a:tc>
                <a:extLst>
                  <a:ext uri="{0D108BD9-81ED-4DB2-BD59-A6C34878D82A}">
                    <a16:rowId xmlns:a16="http://schemas.microsoft.com/office/drawing/2014/main" val="354779733"/>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天通股份</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13566562.65</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73182379.7</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110331714</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156863991.4</a:t>
                      </a:r>
                    </a:p>
                  </a:txBody>
                  <a:tcPr marL="6350" marR="6350" marT="6350" marB="0"/>
                </a:tc>
                <a:extLst>
                  <a:ext uri="{0D108BD9-81ED-4DB2-BD59-A6C34878D82A}">
                    <a16:rowId xmlns:a16="http://schemas.microsoft.com/office/drawing/2014/main" val="3271687728"/>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合众思壮</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40058071.96</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60577119.74</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96449734.9</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241926722.6</a:t>
                      </a:r>
                    </a:p>
                  </a:txBody>
                  <a:tcPr marL="6350" marR="6350" marT="6350" marB="0"/>
                </a:tc>
                <a:extLst>
                  <a:ext uri="{0D108BD9-81ED-4DB2-BD59-A6C34878D82A}">
                    <a16:rowId xmlns:a16="http://schemas.microsoft.com/office/drawing/2014/main" val="2464749731"/>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和而泰</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45053892.48</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74946571.91</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119660401</a:t>
                      </a:r>
                    </a:p>
                  </a:txBody>
                  <a:tcPr marL="6350" marR="6350" marT="6350" marB="0"/>
                </a:tc>
                <a:tc>
                  <a:txBody>
                    <a:bodyPr/>
                    <a:lstStyle/>
                    <a:p>
                      <a:pPr algn="ctr" fontAlgn="b"/>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178103716.7</a:t>
                      </a:r>
                    </a:p>
                  </a:txBody>
                  <a:tcPr marL="6350" marR="6350" marT="6350" marB="0"/>
                </a:tc>
                <a:extLst>
                  <a:ext uri="{0D108BD9-81ED-4DB2-BD59-A6C34878D82A}">
                    <a16:rowId xmlns:a16="http://schemas.microsoft.com/office/drawing/2014/main" val="2341130323"/>
                  </a:ext>
                </a:extLst>
              </a:tr>
            </a:tbl>
          </a:graphicData>
        </a:graphic>
      </p:graphicFrame>
    </p:spTree>
    <p:extLst>
      <p:ext uri="{BB962C8B-B14F-4D97-AF65-F5344CB8AC3E}">
        <p14:creationId xmlns:p14="http://schemas.microsoft.com/office/powerpoint/2010/main" val="3574171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a:t>&gt;&gt;&gt; import numpy as np</a:t>
            </a:r>
          </a:p>
          <a:p>
            <a:pPr marL="0" indent="0">
              <a:spcBef>
                <a:spcPts val="0"/>
              </a:spcBef>
              <a:buNone/>
            </a:pPr>
            <a:r>
              <a:rPr lang="en-US"/>
              <a:t>&gt;&gt;&gt; b = np.array(([1,2,3],[4,5,6],[7,8,9]))</a:t>
            </a:r>
          </a:p>
          <a:p>
            <a:pPr marL="0" indent="0">
              <a:spcBef>
                <a:spcPts val="0"/>
              </a:spcBef>
              <a:buNone/>
            </a:pPr>
            <a:r>
              <a:rPr lang="en-US"/>
              <a:t>&gt;&gt;&gt; b</a:t>
            </a:r>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[7, 8, 9]])</a:t>
            </a:r>
          </a:p>
          <a:p>
            <a:pPr marL="0" indent="0">
              <a:spcBef>
                <a:spcPts val="0"/>
              </a:spcBef>
              <a:buNone/>
            </a:pPr>
            <a:r>
              <a:rPr lang="en-US"/>
              <a:t>&gt;&gt;&gt; b[[0,1,0,1]]  #</a:t>
            </a:r>
            <a:r>
              <a:rPr lang="zh-CN" altLang="en-US"/>
              <a:t>这种访问方式，可以使用多个行下标</a:t>
            </a:r>
            <a:endParaRPr lang="en-US"/>
          </a:p>
          <a:p>
            <a:pPr marL="0" indent="0">
              <a:spcBef>
                <a:spcPts val="0"/>
              </a:spcBef>
              <a:buNone/>
            </a:pPr>
            <a:r>
              <a:rPr lang="en-US">
                <a:solidFill>
                  <a:srgbClr val="00B0F0"/>
                </a:solidFill>
              </a:rPr>
              <a:t>array([[1, 2, 3],</a:t>
            </a:r>
          </a:p>
          <a:p>
            <a:pPr marL="0" indent="0">
              <a:spcBef>
                <a:spcPts val="0"/>
              </a:spcBef>
              <a:buNone/>
            </a:pPr>
            <a:r>
              <a:rPr lang="en-US">
                <a:solidFill>
                  <a:srgbClr val="00B0F0"/>
                </a:solidFill>
              </a:rPr>
              <a:t>       [4, 5, 6],</a:t>
            </a:r>
          </a:p>
          <a:p>
            <a:pPr marL="0" indent="0">
              <a:spcBef>
                <a:spcPts val="0"/>
              </a:spcBef>
              <a:buNone/>
            </a:pPr>
            <a:r>
              <a:rPr lang="en-US">
                <a:solidFill>
                  <a:srgbClr val="00B0F0"/>
                </a:solidFill>
              </a:rPr>
              <a:t>       [1, 2, 3],</a:t>
            </a:r>
          </a:p>
          <a:p>
            <a:pPr marL="0" indent="0">
              <a:spcBef>
                <a:spcPts val="0"/>
              </a:spcBef>
              <a:buNone/>
            </a:pPr>
            <a:r>
              <a:rPr lang="en-US">
                <a:solidFill>
                  <a:srgbClr val="00B0F0"/>
                </a:solidFill>
              </a:rPr>
              <a:t>       [4, 5, 6]])</a:t>
            </a: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54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访问数组中的元素</a:t>
            </a:r>
            <a:r>
              <a:rPr lang="en-US" altLang="zh-CN"/>
              <a:t>—</a:t>
            </a:r>
            <a:r>
              <a:rPr lang="zh-CN" altLang="en-US">
                <a:latin typeface="微软雅黑" panose="020B0503020204020204" pitchFamily="34" charset="-122"/>
                <a:ea typeface="微软雅黑" panose="020B0503020204020204" pitchFamily="34" charset="-122"/>
              </a:rPr>
              <a:t>花式索引</a:t>
            </a:r>
            <a:endParaRPr lang="en-US">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428625" y="854710"/>
            <a:ext cx="10851515" cy="5283200"/>
          </a:xfrm>
        </p:spPr>
        <p:txBody>
          <a:bodyPr>
            <a:normAutofit/>
          </a:bodyPr>
          <a:lstStyle/>
          <a:p>
            <a:pPr marL="0" indent="0">
              <a:spcBef>
                <a:spcPts val="0"/>
              </a:spcBef>
              <a:buNone/>
            </a:pPr>
            <a:r>
              <a:rPr lang="en-US" sz="2000"/>
              <a:t>&gt;&gt;&gt; import numpy as np</a:t>
            </a:r>
          </a:p>
          <a:p>
            <a:pPr marL="0" indent="0">
              <a:spcBef>
                <a:spcPts val="0"/>
              </a:spcBef>
              <a:buNone/>
            </a:pPr>
            <a:r>
              <a:rPr lang="en-US" sz="2000"/>
              <a:t>&gt;&gt;&gt; b = np.array(([1,2,3],[4,5,6],[7,8,9]))</a:t>
            </a:r>
          </a:p>
          <a:p>
            <a:pPr marL="0" indent="0">
              <a:spcBef>
                <a:spcPts val="0"/>
              </a:spcBef>
              <a:buNone/>
            </a:pPr>
            <a:r>
              <a:rPr lang="en-US" sz="2000"/>
              <a:t>&gt;&gt;&gt; b</a:t>
            </a:r>
          </a:p>
          <a:p>
            <a:pPr marL="0" indent="0">
              <a:spcBef>
                <a:spcPts val="0"/>
              </a:spcBef>
              <a:buNone/>
            </a:pPr>
            <a:r>
              <a:rPr lang="en-US" sz="2000">
                <a:solidFill>
                  <a:srgbClr val="00B0F0"/>
                </a:solidFill>
              </a:rPr>
              <a:t>array([[1, 2, 3],</a:t>
            </a:r>
          </a:p>
          <a:p>
            <a:pPr marL="0" indent="0">
              <a:spcBef>
                <a:spcPts val="0"/>
              </a:spcBef>
              <a:buNone/>
            </a:pPr>
            <a:r>
              <a:rPr lang="en-US" sz="2000">
                <a:solidFill>
                  <a:srgbClr val="00B0F0"/>
                </a:solidFill>
              </a:rPr>
              <a:t>       [4, 5, 6],</a:t>
            </a:r>
          </a:p>
          <a:p>
            <a:pPr marL="0" indent="0">
              <a:spcBef>
                <a:spcPts val="0"/>
              </a:spcBef>
              <a:buNone/>
            </a:pPr>
            <a:r>
              <a:rPr lang="en-US" sz="2000">
                <a:solidFill>
                  <a:srgbClr val="00B0F0"/>
                </a:solidFill>
              </a:rPr>
              <a:t>       [7, 8, 9]])</a:t>
            </a:r>
          </a:p>
          <a:p>
            <a:pPr marL="0" indent="0">
              <a:spcBef>
                <a:spcPts val="0"/>
              </a:spcBef>
              <a:buNone/>
            </a:pPr>
            <a:r>
              <a:rPr lang="en-US" sz="2000"/>
              <a:t>&gt;&gt;&gt; b[[0,2,1],[2,1,0]]     # 第0行第2列、第2行第1列、第1行第0列的元素</a:t>
            </a:r>
          </a:p>
          <a:p>
            <a:pPr marL="0" indent="0">
              <a:spcBef>
                <a:spcPts val="0"/>
              </a:spcBef>
              <a:buNone/>
            </a:pPr>
            <a:r>
              <a:rPr lang="en-US" sz="2000"/>
              <a:t>                           # 第一个列表表示行下标，第二个列表表示列下标</a:t>
            </a:r>
          </a:p>
          <a:p>
            <a:pPr marL="0" indent="0">
              <a:spcBef>
                <a:spcPts val="0"/>
              </a:spcBef>
              <a:buNone/>
            </a:pPr>
            <a:r>
              <a:rPr lang="en-US" sz="2000">
                <a:solidFill>
                  <a:srgbClr val="00B0F0"/>
                </a:solidFill>
              </a:rPr>
              <a:t>#</a:t>
            </a:r>
            <a:r>
              <a:rPr lang="en-US" sz="2000"/>
              <a:t> </a:t>
            </a:r>
            <a:r>
              <a:rPr lang="en-US" altLang="zh-CN" sz="2000">
                <a:solidFill>
                  <a:srgbClr val="00B0F0"/>
                </a:solidFill>
              </a:rPr>
              <a:t>array([[1, 2, </a:t>
            </a:r>
            <a:r>
              <a:rPr lang="en-US" altLang="zh-CN" sz="2000">
                <a:solidFill>
                  <a:srgbClr val="FF0000"/>
                </a:solidFill>
              </a:rPr>
              <a:t>3</a:t>
            </a:r>
            <a:r>
              <a:rPr lang="en-US" altLang="zh-CN" sz="2000">
                <a:solidFill>
                  <a:srgbClr val="00B0F0"/>
                </a:solidFill>
              </a:rPr>
              <a:t>],</a:t>
            </a:r>
          </a:p>
          <a:p>
            <a:pPr marL="0" indent="0">
              <a:spcBef>
                <a:spcPts val="0"/>
              </a:spcBef>
              <a:buNone/>
            </a:pPr>
            <a:r>
              <a:rPr lang="en-US" altLang="zh-CN" sz="2000">
                <a:solidFill>
                  <a:srgbClr val="00B0F0"/>
                </a:solidFill>
              </a:rPr>
              <a:t>#       [</a:t>
            </a:r>
            <a:r>
              <a:rPr lang="en-US" altLang="zh-CN" sz="2000">
                <a:solidFill>
                  <a:srgbClr val="FF0000"/>
                </a:solidFill>
              </a:rPr>
              <a:t>4</a:t>
            </a:r>
            <a:r>
              <a:rPr lang="en-US" altLang="zh-CN" sz="2000">
                <a:solidFill>
                  <a:srgbClr val="00B0F0"/>
                </a:solidFill>
              </a:rPr>
              <a:t>, 5, 6],</a:t>
            </a:r>
          </a:p>
          <a:p>
            <a:pPr marL="0" indent="0">
              <a:spcBef>
                <a:spcPts val="0"/>
              </a:spcBef>
              <a:buNone/>
            </a:pPr>
            <a:r>
              <a:rPr lang="en-US" altLang="zh-CN" sz="2000">
                <a:solidFill>
                  <a:srgbClr val="00B0F0"/>
                </a:solidFill>
              </a:rPr>
              <a:t>#       [7, </a:t>
            </a:r>
            <a:r>
              <a:rPr lang="en-US" altLang="zh-CN" sz="2000">
                <a:solidFill>
                  <a:srgbClr val="FF0000"/>
                </a:solidFill>
              </a:rPr>
              <a:t>8</a:t>
            </a:r>
            <a:r>
              <a:rPr lang="en-US" altLang="zh-CN" sz="2000">
                <a:solidFill>
                  <a:srgbClr val="00B0F0"/>
                </a:solidFill>
              </a:rPr>
              <a:t>, 9]])</a:t>
            </a:r>
          </a:p>
          <a:p>
            <a:pPr marL="0" indent="0">
              <a:spcBef>
                <a:spcPts val="0"/>
              </a:spcBef>
              <a:buNone/>
            </a:pPr>
            <a:endParaRPr lang="en-US" sz="2000"/>
          </a:p>
          <a:p>
            <a:pPr marL="0" indent="0">
              <a:spcBef>
                <a:spcPts val="0"/>
              </a:spcBef>
              <a:buNone/>
            </a:pPr>
            <a:r>
              <a:rPr lang="en-US" sz="2000">
                <a:solidFill>
                  <a:srgbClr val="00B0F0"/>
                </a:solidFill>
              </a:rPr>
              <a:t>array([3, 8, 4])</a:t>
            </a:r>
          </a:p>
        </p:txBody>
      </p:sp>
      <p:sp>
        <p:nvSpPr>
          <p:cNvPr id="4" name="灯片编号占位符 3">
            <a:extLst>
              <a:ext uri="{FF2B5EF4-FFF2-40B4-BE49-F238E27FC236}">
                <a16:creationId xmlns:a16="http://schemas.microsoft.com/office/drawing/2014/main" id="{42114704-9DC8-467A-A861-7709953066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16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访问数组中的元素</a:t>
            </a:r>
            <a:r>
              <a:rPr lang="en-US">
                <a:latin typeface="微软雅黑" panose="020B0503020204020204" pitchFamily="34" charset="-122"/>
                <a:ea typeface="微软雅黑" panose="020B0503020204020204" pitchFamily="34" charset="-122"/>
                <a:sym typeface="+mn-ea"/>
              </a:rPr>
              <a:t>-ix_</a:t>
            </a:r>
            <a:r>
              <a:rPr lang="zh-CN" altLang="en-US">
                <a:latin typeface="微软雅黑" panose="020B0503020204020204" pitchFamily="34" charset="-122"/>
                <a:ea typeface="微软雅黑" panose="020B0503020204020204" pitchFamily="34" charset="-122"/>
                <a:sym typeface="+mn-ea"/>
              </a:rPr>
              <a:t>函数</a:t>
            </a:r>
            <a:endParaRPr lang="en-US">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523875" y="816292"/>
            <a:ext cx="11508655" cy="5225415"/>
          </a:xfrm>
        </p:spPr>
        <p:txBody>
          <a:bodyPr>
            <a:normAutofit/>
          </a:bodyPr>
          <a:lstStyle/>
          <a:p>
            <a:pPr marL="0" lvl="0" indent="0">
              <a:buNone/>
            </a:pPr>
            <a:r>
              <a:rPr lang="en-US"/>
              <a:t>&gt;&gt;&gt;c</a:t>
            </a:r>
            <a:endParaRPr lang="en-US" altLang="zh-CN"/>
          </a:p>
          <a:p>
            <a:pPr marL="0" lvl="0" indent="0">
              <a:buNone/>
            </a:pPr>
            <a:r>
              <a:rPr lang="en-US" altLang="zh-CN">
                <a:solidFill>
                  <a:srgbClr val="00B0F0"/>
                </a:solidFill>
              </a:rPr>
              <a:t>array([[ 0,  1,  2,  3,  4],</a:t>
            </a:r>
          </a:p>
          <a:p>
            <a:pPr marL="0" lvl="0" indent="0">
              <a:buNone/>
            </a:pPr>
            <a:r>
              <a:rPr lang="en-US" altLang="zh-CN">
                <a:solidFill>
                  <a:srgbClr val="00B0F0"/>
                </a:solidFill>
              </a:rPr>
              <a:t>       [ 5,  6,  7,  8,  9],</a:t>
            </a:r>
          </a:p>
          <a:p>
            <a:pPr marL="0" lvl="0" indent="0">
              <a:buNone/>
            </a:pPr>
            <a:r>
              <a:rPr lang="en-US" altLang="zh-CN">
                <a:solidFill>
                  <a:srgbClr val="00B0F0"/>
                </a:solidFill>
              </a:rPr>
              <a:t>       [10, 11, 12, 13, 14],</a:t>
            </a:r>
          </a:p>
          <a:p>
            <a:pPr marL="0" lvl="0" indent="0">
              <a:buNone/>
            </a:pPr>
            <a:r>
              <a:rPr lang="en-US" altLang="zh-CN">
                <a:solidFill>
                  <a:srgbClr val="00B0F0"/>
                </a:solidFill>
              </a:rPr>
              <a:t>       [15, 16, 17, 18, 19],</a:t>
            </a:r>
          </a:p>
          <a:p>
            <a:pPr marL="0" lvl="0" indent="0">
              <a:buNone/>
            </a:pPr>
            <a:r>
              <a:rPr lang="en-US" altLang="zh-CN">
                <a:solidFill>
                  <a:srgbClr val="00B0F0"/>
                </a:solidFill>
              </a:rPr>
              <a:t>       [20, 21, 22, 23, 24]])</a:t>
            </a:r>
            <a:endParaRPr lang="en-US"/>
          </a:p>
          <a:p>
            <a:pPr marL="0" indent="0">
              <a:spcBef>
                <a:spcPts val="0"/>
              </a:spcBef>
              <a:buNone/>
            </a:pPr>
            <a:r>
              <a:rPr lang="en-US" altLang="zh-CN"/>
              <a:t># </a:t>
            </a:r>
            <a:r>
              <a:rPr lang="zh-CN" altLang="en-US"/>
              <a:t>同时访问第</a:t>
            </a:r>
            <a:r>
              <a:rPr lang="en-US" altLang="zh-CN"/>
              <a:t>2/4</a:t>
            </a:r>
            <a:r>
              <a:rPr lang="zh-CN" altLang="en-US"/>
              <a:t>行，第</a:t>
            </a:r>
            <a:r>
              <a:rPr lang="en-US" altLang="zh-CN"/>
              <a:t>1,2,3</a:t>
            </a:r>
            <a:r>
              <a:rPr lang="zh-CN" altLang="en-US"/>
              <a:t>列</a:t>
            </a:r>
            <a:endParaRPr lang="en-US" altLang="zh-CN"/>
          </a:p>
          <a:p>
            <a:pPr marL="0" indent="0">
              <a:spcBef>
                <a:spcPts val="0"/>
              </a:spcBef>
              <a:buNone/>
            </a:pPr>
            <a:endParaRPr lang="en-US"/>
          </a:p>
          <a:p>
            <a:pPr marL="0" indent="0">
              <a:spcBef>
                <a:spcPts val="0"/>
              </a:spcBef>
              <a:buNone/>
            </a:pPr>
            <a:r>
              <a:rPr lang="en-US"/>
              <a:t>&gt;&gt;&gt; </a:t>
            </a:r>
            <a:r>
              <a:rPr lang="en-US" altLang="zh-CN"/>
              <a:t>idx = np.ix_([2,4],[1,2,3]) </a:t>
            </a:r>
          </a:p>
          <a:p>
            <a:pPr marL="0" indent="0">
              <a:spcBef>
                <a:spcPts val="0"/>
              </a:spcBef>
              <a:buNone/>
            </a:pPr>
            <a:r>
              <a:rPr lang="en-US"/>
              <a:t>&gt;&gt;&gt; C[idx]</a:t>
            </a:r>
          </a:p>
          <a:p>
            <a:pPr marL="0" indent="0">
              <a:spcBef>
                <a:spcPts val="0"/>
              </a:spcBef>
              <a:buNone/>
            </a:pPr>
            <a:endParaRPr lang="en-US"/>
          </a:p>
        </p:txBody>
      </p:sp>
      <p:sp>
        <p:nvSpPr>
          <p:cNvPr id="4" name="灯片编号占位符 3">
            <a:extLst>
              <a:ext uri="{FF2B5EF4-FFF2-40B4-BE49-F238E27FC236}">
                <a16:creationId xmlns:a16="http://schemas.microsoft.com/office/drawing/2014/main" id="{640E6495-F672-49CA-A700-C0BC4C1B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文本框 6">
            <a:extLst>
              <a:ext uri="{FF2B5EF4-FFF2-40B4-BE49-F238E27FC236}">
                <a16:creationId xmlns:a16="http://schemas.microsoft.com/office/drawing/2014/main" id="{5A501633-D20B-4F11-7020-E67FDA5C7D2C}"/>
              </a:ext>
            </a:extLst>
          </p:cNvPr>
          <p:cNvSpPr txBox="1"/>
          <p:nvPr/>
        </p:nvSpPr>
        <p:spPr>
          <a:xfrm>
            <a:off x="523875" y="4817929"/>
            <a:ext cx="6166184" cy="954107"/>
          </a:xfrm>
          <a:prstGeom prst="rect">
            <a:avLst/>
          </a:prstGeom>
          <a:noFill/>
        </p:spPr>
        <p:txBody>
          <a:bodyPr wrap="square">
            <a:spAutoFit/>
          </a:bodyPr>
          <a:lstStyle/>
          <a:p>
            <a:r>
              <a:rPr lang="en-US" altLang="zh-CN" sz="2800">
                <a:solidFill>
                  <a:srgbClr val="FF0000"/>
                </a:solidFill>
                <a:latin typeface="Consolas" panose="020B0609020204030204" pitchFamily="49" charset="0"/>
              </a:rPr>
              <a:t>array([[11, 12, 13],</a:t>
            </a:r>
          </a:p>
          <a:p>
            <a:r>
              <a:rPr lang="en-US" altLang="zh-CN" sz="2800">
                <a:solidFill>
                  <a:srgbClr val="FF0000"/>
                </a:solidFill>
                <a:latin typeface="Consolas" panose="020B0609020204030204" pitchFamily="49" charset="0"/>
              </a:rPr>
              <a:t>       [21, 22, 23]])</a:t>
            </a:r>
            <a:endParaRPr lang="zh-CN" altLang="en-US" sz="2800">
              <a:solidFill>
                <a:srgbClr val="FF0000"/>
              </a:solidFill>
              <a:latin typeface="Consolas" panose="020B0609020204030204" pitchFamily="49" charset="0"/>
            </a:endParaRPr>
          </a:p>
        </p:txBody>
      </p:sp>
    </p:spTree>
    <p:extLst>
      <p:ext uri="{BB962C8B-B14F-4D97-AF65-F5344CB8AC3E}">
        <p14:creationId xmlns:p14="http://schemas.microsoft.com/office/powerpoint/2010/main" val="397324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1000"/>
                                        <p:tgtEl>
                                          <p:spTgt spid="3">
                                            <p:txEl>
                                              <p:pRg st="8" end="8"/>
                                            </p:txEl>
                                          </p:spTgt>
                                        </p:tgtEl>
                                      </p:cBhvr>
                                    </p:animEffect>
                                    <p:anim calcmode="lin" valueType="num">
                                      <p:cBhvr>
                                        <p:cTn id="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1000"/>
                                        <p:tgtEl>
                                          <p:spTgt spid="3">
                                            <p:txEl>
                                              <p:pRg st="9" end="9"/>
                                            </p:txEl>
                                          </p:spTgt>
                                        </p:tgtEl>
                                      </p:cBhvr>
                                    </p:animEffect>
                                    <p:anim calcmode="lin" valueType="num">
                                      <p:cBhvr>
                                        <p:cTn id="1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访问数组中的元素</a:t>
            </a:r>
            <a:endParaRPr lang="en-US"/>
          </a:p>
        </p:txBody>
      </p:sp>
      <p:sp>
        <p:nvSpPr>
          <p:cNvPr id="3" name="Content Placeholder 2"/>
          <p:cNvSpPr>
            <a:spLocks noGrp="1"/>
          </p:cNvSpPr>
          <p:nvPr>
            <p:ph idx="1"/>
          </p:nvPr>
        </p:nvSpPr>
        <p:spPr/>
        <p:txBody>
          <a:bodyPr/>
          <a:lstStyle/>
          <a:p>
            <a:pPr marL="0" indent="0">
              <a:buNone/>
            </a:pPr>
            <a:r>
              <a:rPr lang="en-US" sz="2000"/>
              <a:t>&gt;&gt;&gt; a = np.arange(10)</a:t>
            </a:r>
          </a:p>
          <a:p>
            <a:pPr marL="0" indent="0">
              <a:buNone/>
            </a:pPr>
            <a:r>
              <a:rPr lang="en-US" sz="2000"/>
              <a:t>&gt;&gt;&gt; a</a:t>
            </a:r>
          </a:p>
          <a:p>
            <a:pPr marL="0" indent="0">
              <a:buNone/>
            </a:pPr>
            <a:r>
              <a:rPr lang="en-US" sz="2000">
                <a:solidFill>
                  <a:srgbClr val="00B0F0"/>
                </a:solidFill>
              </a:rPr>
              <a:t>array([0, 1, 2, 3, 4, 5, 6, 7, 8, 9])</a:t>
            </a:r>
          </a:p>
          <a:p>
            <a:pPr marL="0" indent="0">
              <a:buNone/>
            </a:pPr>
            <a:r>
              <a:rPr lang="en-US" sz="2000"/>
              <a:t>&gt;&gt;&gt; a[::-1]               # 反向切片</a:t>
            </a:r>
          </a:p>
          <a:p>
            <a:pPr marL="0" indent="0">
              <a:buNone/>
            </a:pPr>
            <a:r>
              <a:rPr lang="en-US" sz="2000">
                <a:solidFill>
                  <a:srgbClr val="00B0F0"/>
                </a:solidFill>
              </a:rPr>
              <a:t>array([9, 8, 7, 6, 5, 4, 3, 2, 1, 0])</a:t>
            </a:r>
          </a:p>
          <a:p>
            <a:pPr marL="0" indent="0">
              <a:buNone/>
            </a:pPr>
            <a:r>
              <a:rPr lang="en-US" sz="2000"/>
              <a:t>&gt;&gt;&gt; a[::2]                # 隔一个取一个元素</a:t>
            </a:r>
          </a:p>
          <a:p>
            <a:pPr marL="0" indent="0">
              <a:buNone/>
            </a:pPr>
            <a:r>
              <a:rPr lang="en-US" sz="2000">
                <a:solidFill>
                  <a:srgbClr val="00B0F0"/>
                </a:solidFill>
              </a:rPr>
              <a:t>array([0, 2, 4, 6, 8])</a:t>
            </a:r>
          </a:p>
          <a:p>
            <a:pPr marL="0" indent="0">
              <a:buNone/>
            </a:pPr>
            <a:r>
              <a:rPr lang="en-US" sz="2000"/>
              <a:t>&gt;&gt;&gt; a[:5]                 # 前5个元素</a:t>
            </a:r>
          </a:p>
          <a:p>
            <a:pPr marL="0" indent="0">
              <a:buNone/>
            </a:pPr>
            <a:r>
              <a:rPr lang="en-US" sz="2000">
                <a:solidFill>
                  <a:srgbClr val="00B0F0"/>
                </a:solidFill>
              </a:rPr>
              <a:t>array([0, 1, 2, 3, 4])</a:t>
            </a:r>
          </a:p>
        </p:txBody>
      </p:sp>
      <p:sp>
        <p:nvSpPr>
          <p:cNvPr id="4" name="灯片编号占位符 3">
            <a:extLst>
              <a:ext uri="{FF2B5EF4-FFF2-40B4-BE49-F238E27FC236}">
                <a16:creationId xmlns:a16="http://schemas.microsoft.com/office/drawing/2014/main" id="{032C4000-735A-45C1-8E5A-DF98BCE933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2511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访问数组中的元素</a:t>
            </a:r>
            <a:endParaRPr lang="en-US"/>
          </a:p>
        </p:txBody>
      </p:sp>
      <p:sp>
        <p:nvSpPr>
          <p:cNvPr id="3" name="Content Placeholder 2"/>
          <p:cNvSpPr>
            <a:spLocks noGrp="1"/>
          </p:cNvSpPr>
          <p:nvPr>
            <p:ph idx="1"/>
          </p:nvPr>
        </p:nvSpPr>
        <p:spPr/>
        <p:txBody>
          <a:bodyPr>
            <a:normAutofit lnSpcReduction="10000"/>
          </a:bodyPr>
          <a:lstStyle/>
          <a:p>
            <a:pPr marL="0" indent="0">
              <a:buNone/>
            </a:pPr>
            <a:r>
              <a:rPr lang="en-US" sz="2000"/>
              <a:t>&gt;&gt;&gt; b = np.array(([1,2,3],[4,5,6],[7,8,9]))</a:t>
            </a:r>
          </a:p>
          <a:p>
            <a:pPr marL="0" indent="0">
              <a:buNone/>
            </a:pPr>
            <a:r>
              <a:rPr lang="en-US" sz="2000">
                <a:solidFill>
                  <a:srgbClr val="00B0F0"/>
                </a:solidFill>
              </a:rPr>
              <a:t>array([[1, 2, 3],</a:t>
            </a:r>
          </a:p>
          <a:p>
            <a:pPr marL="0" indent="0">
              <a:buNone/>
            </a:pPr>
            <a:r>
              <a:rPr lang="en-US" sz="2000">
                <a:solidFill>
                  <a:srgbClr val="00B0F0"/>
                </a:solidFill>
              </a:rPr>
              <a:t>       [4, 5, 6],</a:t>
            </a:r>
          </a:p>
          <a:p>
            <a:pPr marL="0" indent="0">
              <a:buNone/>
            </a:pPr>
            <a:r>
              <a:rPr lang="en-US" sz="2000">
                <a:solidFill>
                  <a:srgbClr val="00B0F0"/>
                </a:solidFill>
              </a:rPr>
              <a:t>       [7, 8, 9]])</a:t>
            </a:r>
          </a:p>
          <a:p>
            <a:pPr marL="0" indent="0">
              <a:buNone/>
            </a:pPr>
            <a:r>
              <a:rPr lang="en-US" sz="2000"/>
              <a:t>&gt;&gt;&gt; b[::2]  #</a:t>
            </a:r>
            <a:r>
              <a:rPr lang="zh-CN" altLang="en-US" sz="2000"/>
              <a:t>在行上切片</a:t>
            </a:r>
            <a:endParaRPr lang="en-US" sz="2000"/>
          </a:p>
          <a:p>
            <a:pPr marL="0" indent="0">
              <a:buNone/>
            </a:pPr>
            <a:r>
              <a:rPr lang="en-US" sz="2000">
                <a:solidFill>
                  <a:srgbClr val="00B0F0"/>
                </a:solidFill>
              </a:rPr>
              <a:t>array([[1, 2, 3],</a:t>
            </a:r>
          </a:p>
          <a:p>
            <a:pPr marL="0" indent="0">
              <a:buNone/>
            </a:pPr>
            <a:r>
              <a:rPr lang="en-US" sz="2000">
                <a:solidFill>
                  <a:srgbClr val="00B0F0"/>
                </a:solidFill>
              </a:rPr>
              <a:t>       [7, 8, 9]])</a:t>
            </a:r>
          </a:p>
          <a:p>
            <a:pPr marL="0" indent="0">
              <a:buNone/>
            </a:pPr>
            <a:r>
              <a:rPr lang="en-US" sz="2000"/>
              <a:t>&gt;&gt;&gt; b[:,::2]  </a:t>
            </a:r>
            <a:r>
              <a:rPr lang="en-US" altLang="zh-CN" sz="2000"/>
              <a:t>#</a:t>
            </a:r>
            <a:r>
              <a:rPr lang="zh-CN" altLang="en-US" sz="2000"/>
              <a:t>在列上切片</a:t>
            </a:r>
            <a:endParaRPr lang="en-US" sz="2000"/>
          </a:p>
          <a:p>
            <a:pPr marL="0" indent="0">
              <a:buNone/>
            </a:pPr>
            <a:r>
              <a:rPr lang="en-US" sz="2000">
                <a:solidFill>
                  <a:srgbClr val="00B0F0"/>
                </a:solidFill>
              </a:rPr>
              <a:t>array([[1, 3],</a:t>
            </a:r>
          </a:p>
          <a:p>
            <a:pPr marL="0" indent="0">
              <a:buNone/>
            </a:pPr>
            <a:r>
              <a:rPr lang="en-US" sz="2000">
                <a:solidFill>
                  <a:srgbClr val="00B0F0"/>
                </a:solidFill>
              </a:rPr>
              <a:t>       [4, 6],</a:t>
            </a:r>
          </a:p>
          <a:p>
            <a:pPr marL="0" indent="0">
              <a:buNone/>
            </a:pPr>
            <a:r>
              <a:rPr lang="en-US" sz="2000">
                <a:solidFill>
                  <a:srgbClr val="00B0F0"/>
                </a:solidFill>
              </a:rPr>
              <a:t>       [7, 9]])</a:t>
            </a:r>
          </a:p>
          <a:p>
            <a:pPr marL="0" indent="0">
              <a:buNone/>
            </a:pPr>
            <a:r>
              <a:rPr lang="en-US" sz="2000"/>
              <a:t>&gt;&gt;&gt; b[::2,::2]  </a:t>
            </a:r>
            <a:r>
              <a:rPr lang="en-US" altLang="zh-CN" sz="2000"/>
              <a:t>#</a:t>
            </a:r>
            <a:r>
              <a:rPr lang="zh-CN" altLang="en-US" sz="2000"/>
              <a:t>同时在行列上切片</a:t>
            </a:r>
            <a:endParaRPr lang="en-US" sz="2000"/>
          </a:p>
          <a:p>
            <a:pPr marL="0" indent="0">
              <a:buNone/>
            </a:pPr>
            <a:r>
              <a:rPr lang="en-US" sz="2000"/>
              <a:t>array([[1, 3],</a:t>
            </a:r>
          </a:p>
          <a:p>
            <a:pPr marL="0" indent="0">
              <a:buNone/>
            </a:pPr>
            <a:r>
              <a:rPr lang="en-US" sz="2000"/>
              <a:t>       [7, 9]])</a:t>
            </a:r>
          </a:p>
        </p:txBody>
      </p:sp>
      <p:sp>
        <p:nvSpPr>
          <p:cNvPr id="4" name="灯片编号占位符 3">
            <a:extLst>
              <a:ext uri="{FF2B5EF4-FFF2-40B4-BE49-F238E27FC236}">
                <a16:creationId xmlns:a16="http://schemas.microsoft.com/office/drawing/2014/main" id="{032C4000-735A-45C1-8E5A-DF98BCE933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97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访问数组中的元素</a:t>
            </a:r>
            <a:endParaRPr lang="en-US"/>
          </a:p>
        </p:txBody>
      </p:sp>
      <p:sp>
        <p:nvSpPr>
          <p:cNvPr id="3" name="Content Placeholder 2"/>
          <p:cNvSpPr>
            <a:spLocks noGrp="1"/>
          </p:cNvSpPr>
          <p:nvPr>
            <p:ph idx="1"/>
          </p:nvPr>
        </p:nvSpPr>
        <p:spPr>
          <a:xfrm>
            <a:off x="523875" y="816292"/>
            <a:ext cx="9115425" cy="5225415"/>
          </a:xfrm>
        </p:spPr>
        <p:txBody>
          <a:bodyPr>
            <a:normAutofit/>
          </a:bodyPr>
          <a:lstStyle/>
          <a:p>
            <a:pPr marL="0" lvl="0" indent="0">
              <a:buNone/>
            </a:pPr>
            <a:r>
              <a:rPr lang="en-US"/>
              <a:t>&gt;&gt;&gt;c</a:t>
            </a:r>
            <a:endParaRPr lang="en-US" altLang="zh-CN"/>
          </a:p>
          <a:p>
            <a:pPr marL="0" lvl="0" indent="0">
              <a:buNone/>
            </a:pPr>
            <a:r>
              <a:rPr lang="en-US" altLang="zh-CN">
                <a:solidFill>
                  <a:srgbClr val="00B0F0"/>
                </a:solidFill>
              </a:rPr>
              <a:t>array([[ 0,  1,  2,  3,  4],</a:t>
            </a:r>
          </a:p>
          <a:p>
            <a:pPr marL="0" lvl="0" indent="0">
              <a:buNone/>
            </a:pPr>
            <a:r>
              <a:rPr lang="en-US" altLang="zh-CN">
                <a:solidFill>
                  <a:srgbClr val="00B0F0"/>
                </a:solidFill>
              </a:rPr>
              <a:t>       [ 5,  6,  7,  8,  9],</a:t>
            </a:r>
          </a:p>
          <a:p>
            <a:pPr marL="0" lvl="0" indent="0">
              <a:buNone/>
            </a:pPr>
            <a:r>
              <a:rPr lang="en-US" altLang="zh-CN">
                <a:solidFill>
                  <a:srgbClr val="00B0F0"/>
                </a:solidFill>
              </a:rPr>
              <a:t>       [10, 11, 12, 13, 14],</a:t>
            </a:r>
          </a:p>
          <a:p>
            <a:pPr marL="0" lvl="0" indent="0">
              <a:buNone/>
            </a:pPr>
            <a:r>
              <a:rPr lang="en-US" altLang="zh-CN">
                <a:solidFill>
                  <a:srgbClr val="00B0F0"/>
                </a:solidFill>
              </a:rPr>
              <a:t>       [15, 16, 17, 18, 19],</a:t>
            </a:r>
          </a:p>
          <a:p>
            <a:pPr marL="0" lvl="0" indent="0">
              <a:buNone/>
            </a:pPr>
            <a:r>
              <a:rPr lang="en-US" altLang="zh-CN">
                <a:solidFill>
                  <a:srgbClr val="00B0F0"/>
                </a:solidFill>
              </a:rPr>
              <a:t>       [20, 21, 22, 23, 24]])</a:t>
            </a:r>
            <a:endParaRPr lang="en-US"/>
          </a:p>
          <a:p>
            <a:pPr marL="0" indent="0">
              <a:spcBef>
                <a:spcPts val="0"/>
              </a:spcBef>
              <a:buNone/>
            </a:pPr>
            <a:endParaRPr lang="en-US"/>
          </a:p>
          <a:p>
            <a:pPr marL="0" indent="0">
              <a:spcBef>
                <a:spcPts val="0"/>
              </a:spcBef>
              <a:buNone/>
            </a:pPr>
            <a:r>
              <a:rPr lang="en-US" sz="2800"/>
              <a:t>&gt;&gt;&gt; c[[1,3], 2:4]  # 第1行和第3行的第2、3列</a:t>
            </a:r>
          </a:p>
          <a:p>
            <a:pPr marL="0" indent="0">
              <a:spcBef>
                <a:spcPts val="0"/>
              </a:spcBef>
              <a:buNone/>
            </a:pPr>
            <a:r>
              <a:rPr lang="en-US" sz="2800">
                <a:solidFill>
                  <a:srgbClr val="00B0F0"/>
                </a:solidFill>
              </a:rPr>
              <a:t>array([[ 7,  8],</a:t>
            </a:r>
          </a:p>
          <a:p>
            <a:pPr marL="0" indent="0">
              <a:spcBef>
                <a:spcPts val="0"/>
              </a:spcBef>
              <a:buNone/>
            </a:pPr>
            <a:r>
              <a:rPr lang="en-US" sz="2800">
                <a:solidFill>
                  <a:srgbClr val="00B0F0"/>
                </a:solidFill>
              </a:rPr>
              <a:t>       [17, 18]])</a:t>
            </a:r>
            <a:endParaRPr lang="en-US" sz="2800"/>
          </a:p>
        </p:txBody>
      </p:sp>
      <p:sp>
        <p:nvSpPr>
          <p:cNvPr id="4" name="灯片编号占位符 3">
            <a:extLst>
              <a:ext uri="{FF2B5EF4-FFF2-40B4-BE49-F238E27FC236}">
                <a16:creationId xmlns:a16="http://schemas.microsoft.com/office/drawing/2014/main" id="{640E6495-F672-49CA-A700-C0BC4C1B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866774" y="256312"/>
            <a:ext cx="7419975" cy="5909310"/>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c[4,3]</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c[2,4]</a:t>
            </a:r>
          </a:p>
          <a:p>
            <a:pPr marL="0" lvl="0" indent="0">
              <a:buNone/>
            </a:pPr>
            <a:endParaRPr lang="en-US" altLang="zh-CN"/>
          </a:p>
        </p:txBody>
      </p:sp>
    </p:spTree>
    <p:extLst>
      <p:ext uri="{BB962C8B-B14F-4D97-AF65-F5344CB8AC3E}">
        <p14:creationId xmlns:p14="http://schemas.microsoft.com/office/powerpoint/2010/main" val="2799817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419099" y="265837"/>
            <a:ext cx="9829801" cy="5232202"/>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c[2,:]</a:t>
            </a:r>
          </a:p>
          <a:p>
            <a:pPr marL="0" lvl="0" indent="0">
              <a:buNone/>
            </a:pPr>
            <a:endParaRPr lang="en-US" altLang="zh-CN" sz="2800">
              <a:solidFill>
                <a:srgbClr val="00B0F0"/>
              </a:solidFill>
              <a:latin typeface="Consolas" panose="020B0609020204030204" pitchFamily="49" charset="0"/>
            </a:endParaRPr>
          </a:p>
          <a:p>
            <a:pPr marL="0" lvl="0" indent="0">
              <a:buNone/>
            </a:pPr>
            <a:endParaRPr lang="en-US" altLang="zh-CN"/>
          </a:p>
        </p:txBody>
      </p:sp>
    </p:spTree>
    <p:extLst>
      <p:ext uri="{BB962C8B-B14F-4D97-AF65-F5344CB8AC3E}">
        <p14:creationId xmlns:p14="http://schemas.microsoft.com/office/powerpoint/2010/main" val="220637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619124" y="256312"/>
            <a:ext cx="7419975" cy="4801314"/>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c[:,4]</a:t>
            </a:r>
          </a:p>
          <a:p>
            <a:pPr marL="0" lvl="0" indent="0">
              <a:buNone/>
            </a:pPr>
            <a:endParaRPr lang="en-US" altLang="zh-CN"/>
          </a:p>
        </p:txBody>
      </p:sp>
    </p:spTree>
    <p:extLst>
      <p:ext uri="{BB962C8B-B14F-4D97-AF65-F5344CB8AC3E}">
        <p14:creationId xmlns:p14="http://schemas.microsoft.com/office/powerpoint/2010/main" val="2882555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628649" y="265837"/>
            <a:ext cx="7419975" cy="4955203"/>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c[1]</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316508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6950B-16A5-36BE-8337-D129FC9E864E}"/>
              </a:ext>
            </a:extLst>
          </p:cNvPr>
          <p:cNvSpPr>
            <a:spLocks noGrp="1"/>
          </p:cNvSpPr>
          <p:nvPr>
            <p:ph type="title"/>
          </p:nvPr>
        </p:nvSpPr>
        <p:spPr>
          <a:xfrm>
            <a:off x="200247" y="229870"/>
            <a:ext cx="10515600" cy="708763"/>
          </a:xfrm>
        </p:spPr>
        <p:txBody>
          <a:bodyPr>
            <a:normAutofit/>
          </a:bodyPr>
          <a:lstStyle/>
          <a:p>
            <a:r>
              <a:rPr lang="zh-CN" altLang="en-US" sz="4400" b="1">
                <a:latin typeface="微软雅黑" panose="020B0503020204020204" pitchFamily="34" charset="-122"/>
                <a:ea typeface="微软雅黑" panose="020B0503020204020204" pitchFamily="34" charset="-122"/>
              </a:rPr>
              <a:t>引例</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某</a:t>
            </a:r>
            <a:r>
              <a:rPr lang="en-US" altLang="zh-CN" sz="4400" b="1">
                <a:latin typeface="微软雅黑" panose="020B0503020204020204" pitchFamily="34" charset="-122"/>
                <a:ea typeface="微软雅黑" panose="020B0503020204020204" pitchFamily="34" charset="-122"/>
              </a:rPr>
              <a:t>10</a:t>
            </a:r>
            <a:r>
              <a:rPr lang="zh-CN" altLang="en-US" sz="4400" b="1">
                <a:latin typeface="微软雅黑" panose="020B0503020204020204" pitchFamily="34" charset="-122"/>
                <a:ea typeface="微软雅黑" panose="020B0503020204020204" pitchFamily="34" charset="-122"/>
              </a:rPr>
              <a:t>家上市公司的年利润</a:t>
            </a:r>
            <a:endParaRPr lang="zh-CN" altLang="en-US" sz="4400"/>
          </a:p>
        </p:txBody>
      </p:sp>
      <p:sp>
        <p:nvSpPr>
          <p:cNvPr id="3" name="灯片编号占位符 2">
            <a:extLst>
              <a:ext uri="{FF2B5EF4-FFF2-40B4-BE49-F238E27FC236}">
                <a16:creationId xmlns:a16="http://schemas.microsoft.com/office/drawing/2014/main" id="{89DC064A-BE1C-C3CE-94DC-CC7649A72A17}"/>
              </a:ext>
            </a:extLst>
          </p:cNvPr>
          <p:cNvSpPr>
            <a:spLocks noGrp="1"/>
          </p:cNvSpPr>
          <p:nvPr>
            <p:ph type="sldNum" sz="quarter" idx="12"/>
          </p:nvPr>
        </p:nvSpPr>
        <p:spPr/>
        <p:txBody>
          <a:bodyPr/>
          <a:lstStyle/>
          <a:p>
            <a:fld id="{565CE74E-AB26-4998-AD42-012C4C1AD076}" type="slidenum">
              <a:rPr lang="zh-CN" altLang="en-US" smtClean="0"/>
              <a:pPr/>
              <a:t>6</a:t>
            </a:fld>
            <a:endParaRPr lang="zh-CN" altLang="en-US"/>
          </a:p>
        </p:txBody>
      </p:sp>
      <p:graphicFrame>
        <p:nvGraphicFramePr>
          <p:cNvPr id="5" name="表格 5">
            <a:extLst>
              <a:ext uri="{FF2B5EF4-FFF2-40B4-BE49-F238E27FC236}">
                <a16:creationId xmlns:a16="http://schemas.microsoft.com/office/drawing/2014/main" id="{BA17BACF-2532-B863-14A8-7823D9E8460F}"/>
              </a:ext>
            </a:extLst>
          </p:cNvPr>
          <p:cNvGraphicFramePr>
            <a:graphicFrameLocks noGrp="1"/>
          </p:cNvGraphicFramePr>
          <p:nvPr/>
        </p:nvGraphicFramePr>
        <p:xfrm>
          <a:off x="1786270" y="1203960"/>
          <a:ext cx="9165264" cy="4239260"/>
        </p:xfrm>
        <a:graphic>
          <a:graphicData uri="http://schemas.openxmlformats.org/drawingml/2006/table">
            <a:tbl>
              <a:tblPr firstRow="1" bandRow="1">
                <a:tableStyleId>{5C22544A-7EE6-4342-B048-85BDC9FD1C3A}</a:tableStyleId>
              </a:tblPr>
              <a:tblGrid>
                <a:gridCol w="1827692">
                  <a:extLst>
                    <a:ext uri="{9D8B030D-6E8A-4147-A177-3AD203B41FA5}">
                      <a16:colId xmlns:a16="http://schemas.microsoft.com/office/drawing/2014/main" val="2408841273"/>
                    </a:ext>
                  </a:extLst>
                </a:gridCol>
                <a:gridCol w="1834393">
                  <a:extLst>
                    <a:ext uri="{9D8B030D-6E8A-4147-A177-3AD203B41FA5}">
                      <a16:colId xmlns:a16="http://schemas.microsoft.com/office/drawing/2014/main" val="206620541"/>
                    </a:ext>
                  </a:extLst>
                </a:gridCol>
                <a:gridCol w="1834393">
                  <a:extLst>
                    <a:ext uri="{9D8B030D-6E8A-4147-A177-3AD203B41FA5}">
                      <a16:colId xmlns:a16="http://schemas.microsoft.com/office/drawing/2014/main" val="2421788275"/>
                    </a:ext>
                  </a:extLst>
                </a:gridCol>
                <a:gridCol w="1834393">
                  <a:extLst>
                    <a:ext uri="{9D8B030D-6E8A-4147-A177-3AD203B41FA5}">
                      <a16:colId xmlns:a16="http://schemas.microsoft.com/office/drawing/2014/main" val="4001368426"/>
                    </a:ext>
                  </a:extLst>
                </a:gridCol>
                <a:gridCol w="1834393">
                  <a:extLst>
                    <a:ext uri="{9D8B030D-6E8A-4147-A177-3AD203B41FA5}">
                      <a16:colId xmlns:a16="http://schemas.microsoft.com/office/drawing/2014/main" val="1795204727"/>
                    </a:ext>
                  </a:extLst>
                </a:gridCol>
              </a:tblGrid>
              <a:tr h="345173">
                <a:tc>
                  <a:txBody>
                    <a:bodyPr/>
                    <a:lstStyle/>
                    <a:p>
                      <a:pPr algn="ctr"/>
                      <a:r>
                        <a:rPr lang="zh-CN" altLang="en-US" sz="2800" b="1">
                          <a:latin typeface="微软雅黑" panose="020B0503020204020204" pitchFamily="34" charset="-122"/>
                          <a:ea typeface="微软雅黑" panose="020B0503020204020204" pitchFamily="34" charset="-122"/>
                        </a:rPr>
                        <a:t>股票名称</a:t>
                      </a:r>
                    </a:p>
                  </a:txBody>
                  <a:tcPr/>
                </a:tc>
                <a:tc>
                  <a:txBody>
                    <a:bodyPr/>
                    <a:lstStyle/>
                    <a:p>
                      <a:pPr algn="ctr"/>
                      <a:r>
                        <a:rPr lang="en-US" altLang="zh-CN" sz="2800" b="1">
                          <a:latin typeface="微软雅黑" panose="020B0503020204020204" pitchFamily="34" charset="-122"/>
                          <a:ea typeface="微软雅黑" panose="020B0503020204020204" pitchFamily="34" charset="-122"/>
                        </a:rPr>
                        <a:t>2014</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2015</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2016</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2017</a:t>
                      </a:r>
                      <a:r>
                        <a:rPr lang="zh-CN" altLang="en-US" sz="2800" b="1">
                          <a:latin typeface="微软雅黑" panose="020B0503020204020204" pitchFamily="34" charset="-122"/>
                          <a:ea typeface="微软雅黑" panose="020B0503020204020204" pitchFamily="34" charset="-122"/>
                        </a:rPr>
                        <a:t>年</a:t>
                      </a:r>
                    </a:p>
                  </a:txBody>
                  <a:tcPr/>
                </a:tc>
                <a:extLst>
                  <a:ext uri="{0D108BD9-81ED-4DB2-BD59-A6C34878D82A}">
                    <a16:rowId xmlns:a16="http://schemas.microsoft.com/office/drawing/2014/main" val="3119301949"/>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2506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5783</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8458</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12087</a:t>
                      </a:r>
                    </a:p>
                  </a:txBody>
                  <a:tcPr marL="6350" marR="6350" marT="6350" marB="0"/>
                </a:tc>
                <a:extLst>
                  <a:ext uri="{0D108BD9-81ED-4DB2-BD59-A6C34878D82A}">
                    <a16:rowId xmlns:a16="http://schemas.microsoft.com/office/drawing/2014/main" val="1238450669"/>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长信科技</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16569</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23771</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34709</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54440</a:t>
                      </a:r>
                    </a:p>
                  </a:txBody>
                  <a:tcPr marL="6350" marR="6350" marT="6350" marB="0"/>
                </a:tc>
                <a:extLst>
                  <a:ext uri="{0D108BD9-81ED-4DB2-BD59-A6C34878D82A}">
                    <a16:rowId xmlns:a16="http://schemas.microsoft.com/office/drawing/2014/main" val="715229344"/>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太极实业</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1419</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2357</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23252</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41778</a:t>
                      </a:r>
                    </a:p>
                  </a:txBody>
                  <a:tcPr marL="6350" marR="6350" marT="6350" marB="0"/>
                </a:tc>
                <a:extLst>
                  <a:ext uri="{0D108BD9-81ED-4DB2-BD59-A6C34878D82A}">
                    <a16:rowId xmlns:a16="http://schemas.microsoft.com/office/drawing/2014/main" val="4116090955"/>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信维通信</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6308</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22136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53156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88904</a:t>
                      </a:r>
                    </a:p>
                  </a:txBody>
                  <a:tcPr marL="6350" marR="6350" marT="6350" marB="0"/>
                </a:tc>
                <a:extLst>
                  <a:ext uri="{0D108BD9-81ED-4DB2-BD59-A6C34878D82A}">
                    <a16:rowId xmlns:a16="http://schemas.microsoft.com/office/drawing/2014/main" val="944606726"/>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洲明科技</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6085</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11356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16645</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28429</a:t>
                      </a:r>
                    </a:p>
                  </a:txBody>
                  <a:tcPr marL="6350" marR="6350" marT="6350" marB="0"/>
                </a:tc>
                <a:extLst>
                  <a:ext uri="{0D108BD9-81ED-4DB2-BD59-A6C34878D82A}">
                    <a16:rowId xmlns:a16="http://schemas.microsoft.com/office/drawing/2014/main" val="448195841"/>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利亚德</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16132</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33078</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66882</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120978</a:t>
                      </a:r>
                    </a:p>
                  </a:txBody>
                  <a:tcPr marL="6350" marR="6350" marT="6350" marB="0"/>
                </a:tc>
                <a:extLst>
                  <a:ext uri="{0D108BD9-81ED-4DB2-BD59-A6C34878D82A}">
                    <a16:rowId xmlns:a16="http://schemas.microsoft.com/office/drawing/2014/main" val="3161379596"/>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凯乐科技</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4751</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11961</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18222</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73958</a:t>
                      </a:r>
                    </a:p>
                  </a:txBody>
                  <a:tcPr marL="6350" marR="6350" marT="6350" marB="0"/>
                </a:tc>
                <a:extLst>
                  <a:ext uri="{0D108BD9-81ED-4DB2-BD59-A6C34878D82A}">
                    <a16:rowId xmlns:a16="http://schemas.microsoft.com/office/drawing/2014/main" val="354779733"/>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天通股份</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1356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7318</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11033</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15686</a:t>
                      </a:r>
                    </a:p>
                  </a:txBody>
                  <a:tcPr marL="6350" marR="6350" marT="6350" marB="0"/>
                </a:tc>
                <a:extLst>
                  <a:ext uri="{0D108BD9-81ED-4DB2-BD59-A6C34878D82A}">
                    <a16:rowId xmlns:a16="http://schemas.microsoft.com/office/drawing/2014/main" val="3271687728"/>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合众思壮</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4005</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6057</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9644</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24192</a:t>
                      </a:r>
                    </a:p>
                  </a:txBody>
                  <a:tcPr marL="6350" marR="6350" marT="6350" marB="0"/>
                </a:tc>
                <a:extLst>
                  <a:ext uri="{0D108BD9-81ED-4DB2-BD59-A6C34878D82A}">
                    <a16:rowId xmlns:a16="http://schemas.microsoft.com/office/drawing/2014/main" val="2464749731"/>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和而泰</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4505</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7494</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11966</a:t>
                      </a:r>
                    </a:p>
                  </a:txBody>
                  <a:tcPr marL="6350" marR="6350" marT="6350" marB="0"/>
                </a:tc>
                <a:tc>
                  <a:txBody>
                    <a:bodyPr/>
                    <a:lstStyle/>
                    <a:p>
                      <a:pPr algn="ctr" fontAlgn="b"/>
                      <a:r>
                        <a:rPr lang="en-US" altLang="zh-CN" sz="2000" b="1" i="0" u="none" strike="noStrike">
                          <a:solidFill>
                            <a:srgbClr val="000000"/>
                          </a:solidFill>
                          <a:effectLst/>
                          <a:latin typeface="微软雅黑" panose="020B0503020204020204" pitchFamily="34" charset="-122"/>
                          <a:ea typeface="微软雅黑" panose="020B0503020204020204" pitchFamily="34" charset="-122"/>
                        </a:rPr>
                        <a:t>17810</a:t>
                      </a:r>
                    </a:p>
                  </a:txBody>
                  <a:tcPr marL="6350" marR="6350" marT="6350" marB="0"/>
                </a:tc>
                <a:extLst>
                  <a:ext uri="{0D108BD9-81ED-4DB2-BD59-A6C34878D82A}">
                    <a16:rowId xmlns:a16="http://schemas.microsoft.com/office/drawing/2014/main" val="2341130323"/>
                  </a:ext>
                </a:extLst>
              </a:tr>
            </a:tbl>
          </a:graphicData>
        </a:graphic>
      </p:graphicFrame>
    </p:spTree>
    <p:extLst>
      <p:ext uri="{BB962C8B-B14F-4D97-AF65-F5344CB8AC3E}">
        <p14:creationId xmlns:p14="http://schemas.microsoft.com/office/powerpoint/2010/main" val="247675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600074" y="218212"/>
            <a:ext cx="7419975" cy="5909310"/>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c[[2,4]]</a:t>
            </a:r>
          </a:p>
          <a:p>
            <a:pPr marL="0" lvl="0" indent="0">
              <a:buNone/>
            </a:pPr>
            <a:endParaRPr lang="en-US" altLang="zh-CN" sz="3600">
              <a:solidFill>
                <a:srgbClr val="00B0F0"/>
              </a:solidFill>
              <a:latin typeface="Consolas" panose="020B0609020204030204" pitchFamily="49" charset="0"/>
            </a:endParaRPr>
          </a:p>
          <a:p>
            <a:r>
              <a:rPr lang="en-US" altLang="zh-CN" sz="3600">
                <a:solidFill>
                  <a:srgbClr val="00B0F0"/>
                </a:solidFill>
                <a:latin typeface="Consolas" panose="020B0609020204030204" pitchFamily="49" charset="0"/>
              </a:rPr>
              <a:t>&gt;&gt;&gt; c[[2,4],:]</a:t>
            </a:r>
          </a:p>
          <a:p>
            <a:pPr marL="0" lvl="0" indent="0">
              <a:buNone/>
            </a:pPr>
            <a:endParaRPr lang="en-US" altLang="zh-CN"/>
          </a:p>
        </p:txBody>
      </p:sp>
    </p:spTree>
    <p:extLst>
      <p:ext uri="{BB962C8B-B14F-4D97-AF65-F5344CB8AC3E}">
        <p14:creationId xmlns:p14="http://schemas.microsoft.com/office/powerpoint/2010/main" val="2346166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676274" y="342037"/>
            <a:ext cx="7419975" cy="4955203"/>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c[:,[1,3]]</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2772315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552449" y="399187"/>
            <a:ext cx="7419975" cy="4955203"/>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c[[2,4],[1,3]]</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2943693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790574" y="161062"/>
            <a:ext cx="7419975" cy="6063198"/>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c[1:4]</a:t>
            </a:r>
          </a:p>
          <a:p>
            <a:pPr marL="0" lvl="0" indent="0">
              <a:buNone/>
            </a:pPr>
            <a:endParaRPr lang="en-US" altLang="zh-CN" sz="3600">
              <a:solidFill>
                <a:srgbClr val="00B0F0"/>
              </a:solidFill>
              <a:latin typeface="Consolas" panose="020B0609020204030204" pitchFamily="49" charset="0"/>
            </a:endParaRPr>
          </a:p>
          <a:p>
            <a:r>
              <a:rPr lang="en-US" altLang="zh-CN" sz="3600">
                <a:solidFill>
                  <a:srgbClr val="00B0F0"/>
                </a:solidFill>
                <a:latin typeface="Consolas" panose="020B0609020204030204" pitchFamily="49" charset="0"/>
              </a:rPr>
              <a:t>&gt;&gt;&gt; c[1:4,:]</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2610736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885824" y="361087"/>
            <a:ext cx="7419975" cy="4955203"/>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c[:,::2]</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2848644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8DB7A52-5E90-4EC8-8939-33D938396475}"/>
              </a:ext>
            </a:extLst>
          </p:cNvPr>
          <p:cNvSpPr txBox="1"/>
          <p:nvPr/>
        </p:nvSpPr>
        <p:spPr>
          <a:xfrm>
            <a:off x="876299" y="494437"/>
            <a:ext cx="7419975" cy="4955203"/>
          </a:xfrm>
          <a:prstGeom prst="rect">
            <a:avLst/>
          </a:prstGeom>
          <a:noFill/>
        </p:spPr>
        <p:txBody>
          <a:bodyPr wrap="square">
            <a:spAutoFit/>
          </a:bodyPr>
          <a:lstStyle/>
          <a:p>
            <a:pPr marL="0" lvl="0" indent="0">
              <a:buNone/>
            </a:pPr>
            <a:r>
              <a:rPr lang="en-US" altLang="zh-CN" sz="3600">
                <a:latin typeface="Consolas" panose="020B0609020204030204" pitchFamily="49" charset="0"/>
              </a:rPr>
              <a:t>&gt;&gt;&gt;c</a:t>
            </a:r>
          </a:p>
          <a:p>
            <a:pPr marL="0" lvl="0" indent="0">
              <a:buNone/>
            </a:pPr>
            <a:r>
              <a:rPr lang="en-US" altLang="zh-CN" sz="3600">
                <a:solidFill>
                  <a:srgbClr val="00B0F0"/>
                </a:solidFill>
                <a:latin typeface="Consolas" panose="020B0609020204030204" pitchFamily="49" charset="0"/>
              </a:rPr>
              <a:t>array([[ 0,  1,  2,  3,  4],</a:t>
            </a:r>
          </a:p>
          <a:p>
            <a:pPr marL="0" lvl="0" indent="0">
              <a:buNone/>
            </a:pPr>
            <a:r>
              <a:rPr lang="en-US" altLang="zh-CN" sz="3600">
                <a:solidFill>
                  <a:srgbClr val="00B0F0"/>
                </a:solidFill>
                <a:latin typeface="Consolas" panose="020B0609020204030204" pitchFamily="49" charset="0"/>
              </a:rPr>
              <a:t>       [ 5,  6,  7,  8,  9],</a:t>
            </a:r>
          </a:p>
          <a:p>
            <a:pPr marL="0" lvl="0" indent="0">
              <a:buNone/>
            </a:pPr>
            <a:r>
              <a:rPr lang="en-US" altLang="zh-CN" sz="3600">
                <a:solidFill>
                  <a:srgbClr val="00B0F0"/>
                </a:solidFill>
                <a:latin typeface="Consolas" panose="020B0609020204030204" pitchFamily="49" charset="0"/>
              </a:rPr>
              <a:t>       [10, 11, 12, 13, 14],</a:t>
            </a:r>
          </a:p>
          <a:p>
            <a:pPr marL="0" lvl="0" indent="0">
              <a:buNone/>
            </a:pPr>
            <a:r>
              <a:rPr lang="en-US" altLang="zh-CN" sz="3600">
                <a:solidFill>
                  <a:srgbClr val="00B0F0"/>
                </a:solidFill>
                <a:latin typeface="Consolas" panose="020B0609020204030204" pitchFamily="49" charset="0"/>
              </a:rPr>
              <a:t>       [15, 16, 17, 18, 19],</a:t>
            </a:r>
          </a:p>
          <a:p>
            <a:pPr marL="0" lvl="0" indent="0">
              <a:buNone/>
            </a:pPr>
            <a:r>
              <a:rPr lang="en-US" altLang="zh-CN" sz="3600">
                <a:solidFill>
                  <a:srgbClr val="00B0F0"/>
                </a:solidFill>
                <a:latin typeface="Consolas" panose="020B0609020204030204" pitchFamily="49" charset="0"/>
              </a:rPr>
              <a:t>       [20, 21, 22, 23, 24]])</a:t>
            </a:r>
          </a:p>
          <a:p>
            <a:pPr marL="0" lvl="0" indent="0">
              <a:buNone/>
            </a:pPr>
            <a:endParaRPr lang="en-US" altLang="zh-CN" sz="3600">
              <a:solidFill>
                <a:srgbClr val="00B0F0"/>
              </a:solidFill>
              <a:latin typeface="Consolas" panose="020B0609020204030204" pitchFamily="49" charset="0"/>
            </a:endParaRPr>
          </a:p>
          <a:p>
            <a:pPr marL="0" lvl="0" indent="0">
              <a:buNone/>
            </a:pPr>
            <a:r>
              <a:rPr lang="en-US" altLang="zh-CN" sz="3600">
                <a:solidFill>
                  <a:srgbClr val="00B0F0"/>
                </a:solidFill>
                <a:latin typeface="Consolas" panose="020B0609020204030204" pitchFamily="49" charset="0"/>
              </a:rPr>
              <a:t>&gt;&gt;&gt; c[[1,2],2:4]</a:t>
            </a:r>
          </a:p>
          <a:p>
            <a:pPr marL="0" lvl="0" indent="0">
              <a:buNone/>
            </a:pPr>
            <a:endParaRPr lang="en-US" altLang="zh-CN" sz="2800">
              <a:solidFill>
                <a:srgbClr val="00B0F0"/>
              </a:solidFill>
              <a:latin typeface="Consolas" panose="020B0609020204030204" pitchFamily="49" charset="0"/>
            </a:endParaRPr>
          </a:p>
        </p:txBody>
      </p:sp>
    </p:spTree>
    <p:extLst>
      <p:ext uri="{BB962C8B-B14F-4D97-AF65-F5344CB8AC3E}">
        <p14:creationId xmlns:p14="http://schemas.microsoft.com/office/powerpoint/2010/main" val="1563688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sym typeface="+mn-ea"/>
              </a:rPr>
              <a:t>数组中</a:t>
            </a:r>
            <a:r>
              <a:rPr lang="zh-CN" altLang="en-US">
                <a:latin typeface="微软雅黑" panose="020B0503020204020204" pitchFamily="34" charset="-122"/>
                <a:ea typeface="微软雅黑" panose="020B0503020204020204" pitchFamily="34" charset="-122"/>
                <a:sym typeface="+mn-ea"/>
              </a:rPr>
              <a:t>的形状</a:t>
            </a:r>
            <a:endParaRPr lang="en-US">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466725" y="779145"/>
            <a:ext cx="10515600" cy="5090160"/>
          </a:xfrm>
        </p:spPr>
        <p:txBody>
          <a:bodyPr>
            <a:normAutofit fontScale="95000" lnSpcReduction="10000"/>
          </a:bodyPr>
          <a:lstStyle/>
          <a:p>
            <a:pPr marL="0" indent="0">
              <a:spcBef>
                <a:spcPts val="0"/>
              </a:spcBef>
              <a:buNone/>
            </a:pPr>
            <a:r>
              <a:rPr lang="en-US"/>
              <a:t>&gt;&gt;&gt; c = np.arange(20)     # 创建数组</a:t>
            </a:r>
          </a:p>
          <a:p>
            <a:pPr marL="0" indent="0">
              <a:spcBef>
                <a:spcPts val="0"/>
              </a:spcBef>
              <a:buNone/>
            </a:pPr>
            <a:r>
              <a:rPr lang="en-US"/>
              <a:t>&gt;&gt;&gt; c.shape</a:t>
            </a:r>
          </a:p>
          <a:p>
            <a:pPr marL="0" indent="0">
              <a:spcBef>
                <a:spcPts val="0"/>
              </a:spcBef>
              <a:buNone/>
            </a:pPr>
            <a:r>
              <a:rPr lang="en-US">
                <a:solidFill>
                  <a:srgbClr val="00B0F0"/>
                </a:solidFill>
              </a:rPr>
              <a:t>(20,)</a:t>
            </a:r>
          </a:p>
          <a:p>
            <a:pPr marL="0" indent="0">
              <a:spcBef>
                <a:spcPts val="0"/>
              </a:spcBef>
              <a:buNone/>
            </a:pPr>
            <a:r>
              <a:rPr lang="en-US"/>
              <a:t>&gt;&gt;&gt; c.shape = 5,4        # 修改数组形状</a:t>
            </a:r>
          </a:p>
          <a:p>
            <a:pPr marL="0" indent="0">
              <a:spcBef>
                <a:spcPts val="0"/>
              </a:spcBef>
              <a:buNone/>
            </a:pPr>
            <a:r>
              <a:rPr lang="en-US"/>
              <a:t>&gt;&gt;&gt; c</a:t>
            </a:r>
          </a:p>
          <a:p>
            <a:pPr marL="0" indent="0">
              <a:spcBef>
                <a:spcPts val="0"/>
              </a:spcBef>
              <a:buNone/>
            </a:pPr>
            <a:r>
              <a:rPr lang="en-US">
                <a:solidFill>
                  <a:srgbClr val="00B0F0"/>
                </a:solidFill>
              </a:rPr>
              <a:t>array([[ 0,  1,  2,  3],</a:t>
            </a:r>
          </a:p>
          <a:p>
            <a:pPr marL="0" indent="0">
              <a:spcBef>
                <a:spcPts val="0"/>
              </a:spcBef>
              <a:buNone/>
            </a:pPr>
            <a:r>
              <a:rPr lang="en-US">
                <a:solidFill>
                  <a:srgbClr val="00B0F0"/>
                </a:solidFill>
              </a:rPr>
              <a:t>       [ 4,  5,  6,  7],</a:t>
            </a:r>
          </a:p>
          <a:p>
            <a:pPr marL="0" indent="0">
              <a:spcBef>
                <a:spcPts val="0"/>
              </a:spcBef>
              <a:buNone/>
            </a:pPr>
            <a:r>
              <a:rPr lang="en-US">
                <a:solidFill>
                  <a:srgbClr val="00B0F0"/>
                </a:solidFill>
              </a:rPr>
              <a:t>       [ 8,  9, 10, 11],</a:t>
            </a:r>
          </a:p>
          <a:p>
            <a:pPr marL="0" indent="0">
              <a:spcBef>
                <a:spcPts val="0"/>
              </a:spcBef>
              <a:buNone/>
            </a:pPr>
            <a:r>
              <a:rPr lang="en-US">
                <a:solidFill>
                  <a:srgbClr val="00B0F0"/>
                </a:solidFill>
              </a:rPr>
              <a:t>       [12, 13, 14, 15],</a:t>
            </a:r>
          </a:p>
          <a:p>
            <a:pPr marL="0" indent="0">
              <a:spcBef>
                <a:spcPts val="0"/>
              </a:spcBef>
              <a:buNone/>
            </a:pPr>
            <a:r>
              <a:rPr lang="en-US">
                <a:solidFill>
                  <a:srgbClr val="00B0F0"/>
                </a:solidFill>
              </a:rPr>
              <a:t>       [16, 17, 18, 19]]) </a:t>
            </a:r>
          </a:p>
          <a:p>
            <a:pPr marL="0" indent="0">
              <a:spcBef>
                <a:spcPts val="0"/>
              </a:spcBef>
              <a:buNone/>
            </a:pPr>
            <a:r>
              <a:rPr lang="en-US"/>
              <a:t>&gt;&gt;&gt; c.shape = 4,-1       #</a:t>
            </a:r>
            <a:r>
              <a:rPr lang="en-US" altLang="zh-CN"/>
              <a:t>-1</a:t>
            </a:r>
            <a:r>
              <a:rPr lang="zh-CN" altLang="en-US"/>
              <a:t>表示让</a:t>
            </a:r>
            <a:r>
              <a:rPr lang="en-US" altLang="zh-CN"/>
              <a:t>numpy</a:t>
            </a:r>
            <a:r>
              <a:rPr lang="zh-CN" altLang="en-US"/>
              <a:t>来自己推断</a:t>
            </a:r>
            <a:endParaRPr lang="en-US"/>
          </a:p>
          <a:p>
            <a:pPr marL="0" indent="0">
              <a:spcBef>
                <a:spcPts val="0"/>
              </a:spcBef>
              <a:buNone/>
            </a:pPr>
            <a:r>
              <a:rPr lang="en-US">
                <a:solidFill>
                  <a:srgbClr val="00B0F0"/>
                </a:solidFill>
              </a:rPr>
              <a:t>array([[ 0,  1,  2,  3,  4],</a:t>
            </a:r>
          </a:p>
          <a:p>
            <a:pPr marL="0" indent="0">
              <a:spcBef>
                <a:spcPts val="0"/>
              </a:spcBef>
              <a:buNone/>
            </a:pPr>
            <a:r>
              <a:rPr lang="en-US">
                <a:solidFill>
                  <a:srgbClr val="00B0F0"/>
                </a:solidFill>
              </a:rPr>
              <a:t>       [ 5,  6,  7,  8,  9],</a:t>
            </a:r>
          </a:p>
          <a:p>
            <a:pPr marL="0" indent="0">
              <a:spcBef>
                <a:spcPts val="0"/>
              </a:spcBef>
              <a:buNone/>
            </a:pPr>
            <a:r>
              <a:rPr lang="en-US">
                <a:solidFill>
                  <a:srgbClr val="00B0F0"/>
                </a:solidFill>
              </a:rPr>
              <a:t>       [10, 11, 12, 13, 14],</a:t>
            </a:r>
          </a:p>
          <a:p>
            <a:pPr marL="0" indent="0">
              <a:spcBef>
                <a:spcPts val="0"/>
              </a:spcBef>
              <a:buNone/>
            </a:pPr>
            <a:r>
              <a:rPr lang="en-US">
                <a:solidFill>
                  <a:srgbClr val="00B0F0"/>
                </a:solidFill>
              </a:rPr>
              <a:t>       [15, 16, 17, 18, 19]])</a:t>
            </a:r>
          </a:p>
          <a:p>
            <a:pPr marL="0" indent="0">
              <a:spcBef>
                <a:spcPts val="0"/>
              </a:spcBef>
              <a:buNone/>
            </a:pPr>
            <a:endParaRPr lang="en-US">
              <a:solidFill>
                <a:srgbClr val="00B0F0"/>
              </a:solidFill>
            </a:endParaRPr>
          </a:p>
          <a:p>
            <a:pPr marL="0" indent="0">
              <a:spcBef>
                <a:spcPts val="0"/>
              </a:spcBef>
              <a:buNone/>
            </a:pPr>
            <a:endParaRPr lang="en-US">
              <a:solidFill>
                <a:srgbClr val="00B0F0"/>
              </a:solidFill>
            </a:endParaRPr>
          </a:p>
        </p:txBody>
      </p:sp>
      <p:sp>
        <p:nvSpPr>
          <p:cNvPr id="4" name="灯片编号占位符 3">
            <a:extLst>
              <a:ext uri="{FF2B5EF4-FFF2-40B4-BE49-F238E27FC236}">
                <a16:creationId xmlns:a16="http://schemas.microsoft.com/office/drawing/2014/main" id="{DF6F6C22-FAC3-4F12-91F8-C7DB833EA3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03FB5-5DE6-44EA-8526-30B6B876200F}" type="slidenum">
              <a:rPr kumimoji="0" lang="zh-CN" altLang="en-US" sz="20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20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7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改变数组形状</a:t>
            </a:r>
            <a:endParaRPr lang="en-US"/>
          </a:p>
        </p:txBody>
      </p:sp>
      <p:sp>
        <p:nvSpPr>
          <p:cNvPr id="3" name="Content Placeholder 2"/>
          <p:cNvSpPr>
            <a:spLocks noGrp="1"/>
          </p:cNvSpPr>
          <p:nvPr>
            <p:ph idx="1"/>
          </p:nvPr>
        </p:nvSpPr>
        <p:spPr>
          <a:xfrm>
            <a:off x="523875" y="864552"/>
            <a:ext cx="10515600" cy="5128895"/>
          </a:xfrm>
        </p:spPr>
        <p:txBody>
          <a:bodyPr>
            <a:normAutofit fontScale="95000"/>
          </a:bodyPr>
          <a:lstStyle/>
          <a:p>
            <a:pPr marL="0" indent="0">
              <a:spcBef>
                <a:spcPts val="0"/>
              </a:spcBef>
              <a:buNone/>
            </a:pPr>
            <a:r>
              <a:rPr lang="en-US"/>
              <a:t>&gt;&gt;&gt; x=np.arange(1,11,1)</a:t>
            </a:r>
          </a:p>
          <a:p>
            <a:pPr marL="0" indent="0">
              <a:spcBef>
                <a:spcPts val="0"/>
              </a:spcBef>
              <a:buNone/>
            </a:pPr>
            <a:r>
              <a:rPr lang="en-US"/>
              <a:t>&gt;&gt;&gt; x = x.reshape(2,5)            # reshape()方法返回新数组</a:t>
            </a:r>
          </a:p>
          <a:p>
            <a:pPr marL="0" indent="0">
              <a:spcBef>
                <a:spcPts val="0"/>
              </a:spcBef>
              <a:buNone/>
            </a:pPr>
            <a:r>
              <a:rPr lang="en-US"/>
              <a:t>&gt;&gt;&gt; x</a:t>
            </a:r>
          </a:p>
          <a:p>
            <a:pPr marL="0" indent="0">
              <a:spcBef>
                <a:spcPts val="0"/>
              </a:spcBef>
              <a:buNone/>
            </a:pPr>
            <a:r>
              <a:rPr lang="en-US">
                <a:solidFill>
                  <a:srgbClr val="00B0F0"/>
                </a:solidFill>
              </a:rPr>
              <a:t>array([[ 1,  2,  3,  4,  5],</a:t>
            </a:r>
          </a:p>
          <a:p>
            <a:pPr marL="0" indent="0">
              <a:spcBef>
                <a:spcPts val="0"/>
              </a:spcBef>
              <a:buNone/>
            </a:pPr>
            <a:r>
              <a:rPr lang="en-US">
                <a:solidFill>
                  <a:srgbClr val="00B0F0"/>
                </a:solidFill>
              </a:rPr>
              <a:t>       [ 6,  7,  8,  9, 10]])</a:t>
            </a:r>
          </a:p>
          <a:p>
            <a:pPr marL="0" indent="0">
              <a:spcBef>
                <a:spcPts val="0"/>
              </a:spcBef>
              <a:buNone/>
            </a:pPr>
            <a:r>
              <a:rPr lang="en-US"/>
              <a:t>&gt;&gt;&gt; x = np.array(range(5))</a:t>
            </a:r>
          </a:p>
          <a:p>
            <a:pPr marL="0" indent="0">
              <a:spcBef>
                <a:spcPts val="0"/>
              </a:spcBef>
              <a:buNone/>
            </a:pPr>
            <a:r>
              <a:rPr lang="en-US"/>
              <a:t>&gt;&gt;&gt; </a:t>
            </a:r>
            <a:r>
              <a:rPr lang="en-US" altLang="zh-CN">
                <a:solidFill>
                  <a:srgbClr val="FF0000"/>
                </a:solidFill>
              </a:rPr>
              <a:t>x.reshape((1,  10)) </a:t>
            </a:r>
            <a:r>
              <a:rPr lang="en-US" altLang="zh-CN"/>
              <a:t> # </a:t>
            </a:r>
            <a:r>
              <a:rPr lang="en-US"/>
              <a:t>出错</a:t>
            </a:r>
          </a:p>
          <a:p>
            <a:pPr marL="0" indent="0">
              <a:spcBef>
                <a:spcPts val="0"/>
              </a:spcBef>
              <a:buNone/>
            </a:pPr>
            <a:r>
              <a:rPr lang="en-US">
                <a:solidFill>
                  <a:srgbClr val="FF0000"/>
                </a:solidFill>
              </a:rPr>
              <a:t>Traceback (most recent call last):</a:t>
            </a:r>
          </a:p>
          <a:p>
            <a:pPr marL="0" indent="0">
              <a:spcBef>
                <a:spcPts val="0"/>
              </a:spcBef>
              <a:buNone/>
            </a:pPr>
            <a:r>
              <a:rPr lang="en-US">
                <a:solidFill>
                  <a:srgbClr val="FF0000"/>
                </a:solidFill>
              </a:rPr>
              <a:t>  File "&lt;pyshell#100&gt;", line 1, in &lt;module&gt;</a:t>
            </a:r>
          </a:p>
          <a:p>
            <a:pPr marL="0" indent="0">
              <a:spcBef>
                <a:spcPts val="0"/>
              </a:spcBef>
              <a:buNone/>
            </a:pPr>
            <a:r>
              <a:rPr lang="en-US">
                <a:solidFill>
                  <a:srgbClr val="FF0000"/>
                </a:solidFill>
              </a:rPr>
              <a:t>    x.reshape((1,  10))</a:t>
            </a:r>
          </a:p>
          <a:p>
            <a:pPr marL="0" indent="0">
              <a:spcBef>
                <a:spcPts val="0"/>
              </a:spcBef>
              <a:buNone/>
            </a:pPr>
            <a:r>
              <a:rPr lang="en-US">
                <a:solidFill>
                  <a:srgbClr val="FF0000"/>
                </a:solidFill>
              </a:rPr>
              <a:t>ValueError: total size of new array must be unchanged</a:t>
            </a:r>
          </a:p>
        </p:txBody>
      </p:sp>
      <p:sp>
        <p:nvSpPr>
          <p:cNvPr id="4" name="灯片编号占位符 3">
            <a:extLst>
              <a:ext uri="{FF2B5EF4-FFF2-40B4-BE49-F238E27FC236}">
                <a16:creationId xmlns:a16="http://schemas.microsoft.com/office/drawing/2014/main" id="{161F922C-79EE-4D1D-872B-63BDB7E2FE12}"/>
              </a:ext>
            </a:extLst>
          </p:cNvPr>
          <p:cNvSpPr>
            <a:spLocks noGrp="1"/>
          </p:cNvSpPr>
          <p:nvPr>
            <p:ph type="sldNum" sz="quarter" idx="12"/>
          </p:nvPr>
        </p:nvSpPr>
        <p:spPr/>
        <p:txBody>
          <a:bodyPr/>
          <a:lstStyle/>
          <a:p>
            <a:fld id="{39603FB5-5DE6-44EA-8526-30B6B876200F}" type="slidenum">
              <a:rPr lang="zh-CN" altLang="en-US" smtClean="0"/>
              <a:pPr/>
              <a:t>67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1000"/>
                                        <p:tgtEl>
                                          <p:spTgt spid="3">
                                            <p:txEl>
                                              <p:pRg st="8" end="8"/>
                                            </p:txEl>
                                          </p:spTgt>
                                        </p:tgtEl>
                                      </p:cBhvr>
                                    </p:animEffect>
                                    <p:anim calcmode="lin" valueType="num">
                                      <p:cBhvr>
                                        <p:cTn id="2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1000"/>
                                        <p:tgtEl>
                                          <p:spTgt spid="3">
                                            <p:txEl>
                                              <p:pRg st="9" end="9"/>
                                            </p:txEl>
                                          </p:spTgt>
                                        </p:tgtEl>
                                      </p:cBhvr>
                                    </p:animEffect>
                                    <p:anim calcmode="lin" valueType="num">
                                      <p:cBhvr>
                                        <p:cTn id="3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1000"/>
                                        <p:tgtEl>
                                          <p:spTgt spid="3">
                                            <p:txEl>
                                              <p:pRg st="10" end="10"/>
                                            </p:txEl>
                                          </p:spTgt>
                                        </p:tgtEl>
                                      </p:cBhvr>
                                    </p:animEffect>
                                    <p:anim calcmode="lin" valueType="num">
                                      <p:cBhvr>
                                        <p:cTn id="3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改变数组形状</a:t>
            </a:r>
            <a:endParaRPr lang="en-US"/>
          </a:p>
        </p:txBody>
      </p:sp>
      <p:sp>
        <p:nvSpPr>
          <p:cNvPr id="3" name="Content Placeholder 2"/>
          <p:cNvSpPr>
            <a:spLocks noGrp="1"/>
          </p:cNvSpPr>
          <p:nvPr>
            <p:ph idx="1"/>
          </p:nvPr>
        </p:nvSpPr>
        <p:spPr>
          <a:xfrm>
            <a:off x="523875" y="864552"/>
            <a:ext cx="10515600" cy="5128895"/>
          </a:xfrm>
        </p:spPr>
        <p:txBody>
          <a:bodyPr>
            <a:normAutofit fontScale="95000"/>
          </a:bodyPr>
          <a:lstStyle/>
          <a:p>
            <a:pPr marL="0" indent="0">
              <a:spcBef>
                <a:spcPts val="0"/>
              </a:spcBef>
              <a:buNone/>
            </a:pPr>
            <a:r>
              <a:rPr lang="en-US"/>
              <a:t>&gt;&gt;&gt; x = np.array(range(5))</a:t>
            </a:r>
          </a:p>
          <a:p>
            <a:pPr marL="0" indent="0">
              <a:spcBef>
                <a:spcPts val="0"/>
              </a:spcBef>
              <a:buNone/>
            </a:pPr>
            <a:r>
              <a:rPr lang="en-US"/>
              <a:t>&gt;&gt;&gt; x.resize((1,10))              # resize()可以改变数组元素个数</a:t>
            </a:r>
          </a:p>
          <a:p>
            <a:pPr marL="0" indent="0">
              <a:spcBef>
                <a:spcPts val="0"/>
              </a:spcBef>
              <a:buNone/>
            </a:pPr>
            <a:r>
              <a:rPr lang="en-US"/>
              <a:t>&gt;&gt;&gt; x</a:t>
            </a:r>
          </a:p>
          <a:p>
            <a:pPr marL="0" indent="0">
              <a:spcBef>
                <a:spcPts val="0"/>
              </a:spcBef>
              <a:buNone/>
            </a:pPr>
            <a:r>
              <a:rPr lang="en-US">
                <a:solidFill>
                  <a:srgbClr val="00B0F0"/>
                </a:solidFill>
              </a:rPr>
              <a:t>array([[0, 1, 2, 3, 4, 0, 0, 0, 0, 0]])</a:t>
            </a:r>
          </a:p>
          <a:p>
            <a:pPr marL="0" indent="0">
              <a:spcBef>
                <a:spcPts val="0"/>
              </a:spcBef>
              <a:buNone/>
            </a:pPr>
            <a:r>
              <a:rPr lang="en-US"/>
              <a:t>&gt;&gt;&gt; np.resize(x, (2,3))           # 使用numpy的resize()返回新数组</a:t>
            </a:r>
          </a:p>
          <a:p>
            <a:pPr marL="0" indent="0">
              <a:spcBef>
                <a:spcPts val="0"/>
              </a:spcBef>
              <a:buNone/>
            </a:pPr>
            <a:r>
              <a:rPr lang="en-US">
                <a:solidFill>
                  <a:srgbClr val="00B0F0"/>
                </a:solidFill>
              </a:rPr>
              <a:t>array([[0, 1, 2],</a:t>
            </a:r>
          </a:p>
          <a:p>
            <a:pPr marL="0" indent="0">
              <a:spcBef>
                <a:spcPts val="0"/>
              </a:spcBef>
              <a:buNone/>
            </a:pPr>
            <a:r>
              <a:rPr lang="en-US">
                <a:solidFill>
                  <a:srgbClr val="00B0F0"/>
                </a:solidFill>
              </a:rPr>
              <a:t>        [3,4,0]])</a:t>
            </a:r>
          </a:p>
          <a:p>
            <a:pPr marL="0" indent="0">
              <a:spcBef>
                <a:spcPts val="0"/>
              </a:spcBef>
              <a:buNone/>
            </a:pPr>
            <a:r>
              <a:rPr lang="en-US"/>
              <a:t>&gt;&gt;&gt; x                             # 不对原数组进行任何修改</a:t>
            </a:r>
          </a:p>
          <a:p>
            <a:pPr marL="0" indent="0">
              <a:spcBef>
                <a:spcPts val="0"/>
              </a:spcBef>
              <a:buNone/>
            </a:pPr>
            <a:r>
              <a:rPr lang="en-US">
                <a:solidFill>
                  <a:srgbClr val="00B0F0"/>
                </a:solidFill>
              </a:rPr>
              <a:t>array([[0, 1, 2, 3, 4, 0, 0, 0, 0, 0]])</a:t>
            </a:r>
          </a:p>
        </p:txBody>
      </p:sp>
      <p:sp>
        <p:nvSpPr>
          <p:cNvPr id="4" name="灯片编号占位符 3">
            <a:extLst>
              <a:ext uri="{FF2B5EF4-FFF2-40B4-BE49-F238E27FC236}">
                <a16:creationId xmlns:a16="http://schemas.microsoft.com/office/drawing/2014/main" id="{161F922C-79EE-4D1D-872B-63BDB7E2FE12}"/>
              </a:ext>
            </a:extLst>
          </p:cNvPr>
          <p:cNvSpPr>
            <a:spLocks noGrp="1"/>
          </p:cNvSpPr>
          <p:nvPr>
            <p:ph type="sldNum" sz="quarter" idx="12"/>
          </p:nvPr>
        </p:nvSpPr>
        <p:spPr/>
        <p:txBody>
          <a:bodyPr/>
          <a:lstStyle/>
          <a:p>
            <a:fld id="{39603FB5-5DE6-44EA-8526-30B6B876200F}" type="slidenum">
              <a:rPr lang="zh-CN" altLang="en-US" smtClean="0"/>
              <a:pPr/>
              <a:t>68</a:t>
            </a:fld>
            <a:endParaRPr lang="zh-CN" altLang="en-US"/>
          </a:p>
        </p:txBody>
      </p:sp>
    </p:spTree>
    <p:extLst>
      <p:ext uri="{BB962C8B-B14F-4D97-AF65-F5344CB8AC3E}">
        <p14:creationId xmlns:p14="http://schemas.microsoft.com/office/powerpoint/2010/main" val="57846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63A-E4C3-433F-96D9-CBBE8C95FA0B}"/>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改变数组的形状</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拉平</a:t>
            </a:r>
          </a:p>
        </p:txBody>
      </p:sp>
      <p:sp>
        <p:nvSpPr>
          <p:cNvPr id="4" name="灯片编号占位符 3">
            <a:extLst>
              <a:ext uri="{FF2B5EF4-FFF2-40B4-BE49-F238E27FC236}">
                <a16:creationId xmlns:a16="http://schemas.microsoft.com/office/drawing/2014/main" id="{BCE7C8CE-9FC6-4B90-9EC4-C416C23F5950}"/>
              </a:ext>
            </a:extLst>
          </p:cNvPr>
          <p:cNvSpPr>
            <a:spLocks noGrp="1"/>
          </p:cNvSpPr>
          <p:nvPr>
            <p:ph type="sldNum" sz="quarter" idx="12"/>
          </p:nvPr>
        </p:nvSpPr>
        <p:spPr/>
        <p:txBody>
          <a:bodyPr/>
          <a:lstStyle/>
          <a:p>
            <a:fld id="{39603FB5-5DE6-44EA-8526-30B6B876200F}" type="slidenum">
              <a:rPr lang="zh-CN" altLang="en-US" smtClean="0"/>
              <a:pPr/>
              <a:t>69</a:t>
            </a:fld>
            <a:endParaRPr lang="zh-CN" altLang="en-US"/>
          </a:p>
        </p:txBody>
      </p:sp>
      <p:sp>
        <p:nvSpPr>
          <p:cNvPr id="6" name="文本框 5">
            <a:extLst>
              <a:ext uri="{FF2B5EF4-FFF2-40B4-BE49-F238E27FC236}">
                <a16:creationId xmlns:a16="http://schemas.microsoft.com/office/drawing/2014/main" id="{F6E99647-7DED-45B7-BF8F-826117840025}"/>
              </a:ext>
            </a:extLst>
          </p:cNvPr>
          <p:cNvSpPr txBox="1"/>
          <p:nvPr/>
        </p:nvSpPr>
        <p:spPr>
          <a:xfrm>
            <a:off x="279733" y="849233"/>
            <a:ext cx="12028572" cy="4401205"/>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flatten</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p>
          <a:p>
            <a:pPr algn="just"/>
            <a:endParaRPr lang="en-US" altLang="zh-CN" sz="2800" kern="0">
              <a:solidFill>
                <a:srgbClr val="00005F"/>
              </a:solidFill>
              <a:latin typeface="Consolas" panose="020B0609020204030204" pitchFamily="49" charset="0"/>
              <a:ea typeface="宋体" panose="02010600030101010101" pitchFamily="2" charset="-122"/>
              <a:cs typeface="Times New Roman" panose="02020603050405020304" pitchFamily="18" charset="0"/>
            </a:endParaRPr>
          </a:p>
          <a:p>
            <a:pPr algn="just"/>
            <a:r>
              <a:rPr lang="en-US" altLang="zh-CN" sz="2800" kern="0">
                <a:solidFill>
                  <a:srgbClr val="00005F"/>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2800" kern="0">
                <a:solidFill>
                  <a:srgbClr val="FF0000"/>
                </a:solidFill>
                <a:effectLst/>
                <a:latin typeface="Consolas" panose="020B0609020204030204" pitchFamily="49" charset="0"/>
                <a:ea typeface="宋体" panose="02010600030101010101" pitchFamily="2" charset="-122"/>
                <a:cs typeface="Times New Roman" panose="02020603050405020304" pitchFamily="18" charset="0"/>
              </a:rPr>
              <a:t>dataset</a:t>
            </a:r>
            <a:r>
              <a:rPr lang="zh-CN" altLang="en-US" sz="2800" kern="0">
                <a:solidFill>
                  <a:srgbClr val="FF0000"/>
                </a:solidFill>
                <a:effectLst/>
                <a:latin typeface="Consolas" panose="020B0609020204030204" pitchFamily="49" charset="0"/>
                <a:ea typeface="宋体" panose="02010600030101010101" pitchFamily="2" charset="-122"/>
                <a:cs typeface="Times New Roman" panose="02020603050405020304" pitchFamily="18" charset="0"/>
              </a:rPr>
              <a:t>本身不会发生改变</a:t>
            </a:r>
            <a:endParaRPr lang="en-US" altLang="zh-CN" sz="2800" kern="0">
              <a:solidFill>
                <a:srgbClr val="FF0000"/>
              </a:solidFill>
              <a:effectLst/>
              <a:latin typeface="Consolas" panose="020B0609020204030204" pitchFamily="49" charset="0"/>
              <a:ea typeface="宋体" panose="02010600030101010101" pitchFamily="2" charset="-122"/>
              <a:cs typeface="Times New Roman" panose="02020603050405020304" pitchFamily="18" charset="0"/>
            </a:endParaRPr>
          </a:p>
          <a:p>
            <a:pPr algn="just"/>
            <a:r>
              <a:rPr lang="en-US" altLang="zh-CN"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 </a:t>
            </a:r>
            <a:r>
              <a:rPr lang="zh-CN" altLang="en-US"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额外知识</a:t>
            </a:r>
            <a:r>
              <a:rPr lang="en-US" altLang="zh-CN"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a:t>
            </a:r>
            <a:r>
              <a:rPr lang="zh-CN" altLang="en-US"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函数</a:t>
            </a:r>
            <a:r>
              <a:rPr lang="en-US" altLang="zh-CN"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ravel</a:t>
            </a:r>
            <a:r>
              <a:rPr lang="zh-CN" altLang="en-US" sz="2800" kern="0">
                <a:solidFill>
                  <a:srgbClr val="FF0000"/>
                </a:solidFill>
                <a:latin typeface="Consolas" panose="020B0609020204030204" pitchFamily="49" charset="0"/>
                <a:ea typeface="宋体" panose="02010600030101010101" pitchFamily="2" charset="-122"/>
                <a:cs typeface="Times New Roman" panose="02020603050405020304" pitchFamily="18" charset="0"/>
              </a:rPr>
              <a:t>，也能拉平数组，但是返回原始的数据的一个视图</a:t>
            </a:r>
            <a:endParaRPr lang="zh-CN" altLang="zh-CN" sz="32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244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5FCC0-2EE3-85E6-9009-C5E2A9817A1E}"/>
              </a:ext>
            </a:extLst>
          </p:cNvPr>
          <p:cNvSpPr>
            <a:spLocks noGrp="1"/>
          </p:cNvSpPr>
          <p:nvPr>
            <p:ph type="title"/>
          </p:nvPr>
        </p:nvSpPr>
        <p:spPr>
          <a:xfrm>
            <a:off x="178981" y="136525"/>
            <a:ext cx="10515600" cy="800971"/>
          </a:xfrm>
        </p:spPr>
        <p:txBody>
          <a:bodyPr>
            <a:normAutofit/>
          </a:bodyPr>
          <a:lstStyle/>
          <a:p>
            <a:r>
              <a:rPr lang="zh-CN" altLang="en-US" sz="4400" b="1">
                <a:latin typeface="微软雅黑" panose="020B0503020204020204" pitchFamily="34" charset="-122"/>
                <a:ea typeface="微软雅黑" panose="020B0503020204020204" pitchFamily="34" charset="-122"/>
              </a:rPr>
              <a:t>解法一</a:t>
            </a:r>
          </a:p>
        </p:txBody>
      </p:sp>
      <p:sp>
        <p:nvSpPr>
          <p:cNvPr id="4" name="灯片编号占位符 3">
            <a:extLst>
              <a:ext uri="{FF2B5EF4-FFF2-40B4-BE49-F238E27FC236}">
                <a16:creationId xmlns:a16="http://schemas.microsoft.com/office/drawing/2014/main" id="{3AFE897C-9AF0-F0C4-D0D1-8C5602D34FEA}"/>
              </a:ext>
            </a:extLst>
          </p:cNvPr>
          <p:cNvSpPr>
            <a:spLocks noGrp="1"/>
          </p:cNvSpPr>
          <p:nvPr>
            <p:ph type="sldNum" sz="quarter" idx="12"/>
          </p:nvPr>
        </p:nvSpPr>
        <p:spPr/>
        <p:txBody>
          <a:bodyPr/>
          <a:lstStyle/>
          <a:p>
            <a:fld id="{39603FB5-5DE6-44EA-8526-30B6B876200F}" type="slidenum">
              <a:rPr lang="zh-CN" altLang="en-US" smtClean="0"/>
              <a:pPr/>
              <a:t>7</a:t>
            </a:fld>
            <a:endParaRPr lang="zh-CN" altLang="en-US"/>
          </a:p>
        </p:txBody>
      </p:sp>
      <p:sp>
        <p:nvSpPr>
          <p:cNvPr id="6" name="文本框 5">
            <a:extLst>
              <a:ext uri="{FF2B5EF4-FFF2-40B4-BE49-F238E27FC236}">
                <a16:creationId xmlns:a16="http://schemas.microsoft.com/office/drawing/2014/main" id="{A1069C68-C5AC-45B1-996E-96093623FB96}"/>
              </a:ext>
            </a:extLst>
          </p:cNvPr>
          <p:cNvSpPr txBox="1"/>
          <p:nvPr/>
        </p:nvSpPr>
        <p:spPr>
          <a:xfrm>
            <a:off x="349050" y="2437904"/>
            <a:ext cx="11628597" cy="3046988"/>
          </a:xfrm>
          <a:prstGeom prst="rect">
            <a:avLst/>
          </a:prstGeom>
          <a:noFill/>
        </p:spPr>
        <p:txBody>
          <a:bodyPr wrap="square">
            <a:spAutoFit/>
          </a:bodyPr>
          <a:lstStyle/>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com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2506, 5783, 8458, 12087</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returns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year </a:t>
            </a: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range(1,len(com)):</a:t>
            </a:r>
            <a:endParaRPr lang="zh-CN" altLang="zh-CN" sz="36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com</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com[year-1])/com[year-1</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returns</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just">
              <a:buFont typeface="+mj-ea"/>
              <a:buAutoNum type="circleNumDbPlain"/>
            </a:pP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returns</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F79B232-7550-56FA-E382-21FE1D29207A}"/>
              </a:ext>
            </a:extLst>
          </p:cNvPr>
          <p:cNvGraphicFramePr>
            <a:graphicFrameLocks noGrp="1"/>
          </p:cNvGraphicFramePr>
          <p:nvPr/>
        </p:nvGraphicFramePr>
        <p:xfrm>
          <a:off x="294168" y="1166096"/>
          <a:ext cx="11738362" cy="1012190"/>
        </p:xfrm>
        <a:graphic>
          <a:graphicData uri="http://schemas.openxmlformats.org/drawingml/2006/table">
            <a:tbl>
              <a:tblPr firstRow="1" bandRow="1">
                <a:tableStyleId>{5C22544A-7EE6-4342-B048-85BDC9FD1C3A}</a:tableStyleId>
              </a:tblPr>
              <a:tblGrid>
                <a:gridCol w="2340806">
                  <a:extLst>
                    <a:ext uri="{9D8B030D-6E8A-4147-A177-3AD203B41FA5}">
                      <a16:colId xmlns:a16="http://schemas.microsoft.com/office/drawing/2014/main" val="1934680418"/>
                    </a:ext>
                  </a:extLst>
                </a:gridCol>
                <a:gridCol w="2349389">
                  <a:extLst>
                    <a:ext uri="{9D8B030D-6E8A-4147-A177-3AD203B41FA5}">
                      <a16:colId xmlns:a16="http://schemas.microsoft.com/office/drawing/2014/main" val="2592108060"/>
                    </a:ext>
                  </a:extLst>
                </a:gridCol>
                <a:gridCol w="2349389">
                  <a:extLst>
                    <a:ext uri="{9D8B030D-6E8A-4147-A177-3AD203B41FA5}">
                      <a16:colId xmlns:a16="http://schemas.microsoft.com/office/drawing/2014/main" val="1294855985"/>
                    </a:ext>
                  </a:extLst>
                </a:gridCol>
                <a:gridCol w="2349389">
                  <a:extLst>
                    <a:ext uri="{9D8B030D-6E8A-4147-A177-3AD203B41FA5}">
                      <a16:colId xmlns:a16="http://schemas.microsoft.com/office/drawing/2014/main" val="836059586"/>
                    </a:ext>
                  </a:extLst>
                </a:gridCol>
                <a:gridCol w="2349389">
                  <a:extLst>
                    <a:ext uri="{9D8B030D-6E8A-4147-A177-3AD203B41FA5}">
                      <a16:colId xmlns:a16="http://schemas.microsoft.com/office/drawing/2014/main" val="1869949682"/>
                    </a:ext>
                  </a:extLst>
                </a:gridCol>
              </a:tblGrid>
              <a:tr h="370840">
                <a:tc>
                  <a:txBody>
                    <a:bodyPr/>
                    <a:lstStyle/>
                    <a:p>
                      <a:pPr algn="ctr"/>
                      <a:r>
                        <a:rPr lang="zh-CN" altLang="en-US" sz="3200"/>
                        <a:t>股票名称</a:t>
                      </a:r>
                    </a:p>
                  </a:txBody>
                  <a:tcPr/>
                </a:tc>
                <a:tc>
                  <a:txBody>
                    <a:bodyPr/>
                    <a:lstStyle/>
                    <a:p>
                      <a:pPr algn="ctr"/>
                      <a:r>
                        <a:rPr lang="en-US" altLang="zh-CN" sz="3200"/>
                        <a:t>2014</a:t>
                      </a:r>
                      <a:r>
                        <a:rPr lang="zh-CN" altLang="en-US" sz="3200"/>
                        <a:t>年</a:t>
                      </a:r>
                    </a:p>
                  </a:txBody>
                  <a:tcPr/>
                </a:tc>
                <a:tc>
                  <a:txBody>
                    <a:bodyPr/>
                    <a:lstStyle/>
                    <a:p>
                      <a:pPr algn="ctr"/>
                      <a:r>
                        <a:rPr lang="en-US" altLang="zh-CN" sz="3200"/>
                        <a:t>2015</a:t>
                      </a:r>
                      <a:r>
                        <a:rPr lang="zh-CN" altLang="en-US" sz="3200"/>
                        <a:t>年</a:t>
                      </a:r>
                    </a:p>
                  </a:txBody>
                  <a:tcPr/>
                </a:tc>
                <a:tc>
                  <a:txBody>
                    <a:bodyPr/>
                    <a:lstStyle/>
                    <a:p>
                      <a:pPr algn="ctr"/>
                      <a:r>
                        <a:rPr lang="en-US" altLang="zh-CN" sz="3200"/>
                        <a:t>2016</a:t>
                      </a:r>
                      <a:r>
                        <a:rPr lang="zh-CN" altLang="en-US" sz="3200"/>
                        <a:t>年</a:t>
                      </a:r>
                    </a:p>
                  </a:txBody>
                  <a:tcPr/>
                </a:tc>
                <a:tc>
                  <a:txBody>
                    <a:bodyPr/>
                    <a:lstStyle/>
                    <a:p>
                      <a:pPr algn="ctr"/>
                      <a:r>
                        <a:rPr lang="en-US" altLang="zh-CN" sz="3200"/>
                        <a:t>2017</a:t>
                      </a:r>
                      <a:r>
                        <a:rPr lang="zh-CN" altLang="en-US" sz="3200"/>
                        <a:t>年</a:t>
                      </a:r>
                    </a:p>
                  </a:txBody>
                  <a:tcPr/>
                </a:tc>
                <a:extLst>
                  <a:ext uri="{0D108BD9-81ED-4DB2-BD59-A6C34878D82A}">
                    <a16:rowId xmlns:a16="http://schemas.microsoft.com/office/drawing/2014/main" val="1362956568"/>
                  </a:ext>
                </a:extLst>
              </a:tr>
              <a:tr h="370840">
                <a:tc>
                  <a:txBody>
                    <a:bodyPr/>
                    <a:lstStyle/>
                    <a:p>
                      <a:pPr algn="ctr" fontAlgn="t"/>
                      <a:r>
                        <a:rPr lang="zh-CN" altLang="en-US" sz="28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2506</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5783</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8458</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12087</a:t>
                      </a:r>
                    </a:p>
                  </a:txBody>
                  <a:tcPr marL="6350" marR="6350" marT="6350" marB="0" anchor="b"/>
                </a:tc>
                <a:extLst>
                  <a:ext uri="{0D108BD9-81ED-4DB2-BD59-A6C34878D82A}">
                    <a16:rowId xmlns:a16="http://schemas.microsoft.com/office/drawing/2014/main" val="2137145105"/>
                  </a:ext>
                </a:extLst>
              </a:tr>
            </a:tbl>
          </a:graphicData>
        </a:graphic>
      </p:graphicFrame>
      <p:sp>
        <p:nvSpPr>
          <p:cNvPr id="9" name="文本框 8">
            <a:extLst>
              <a:ext uri="{FF2B5EF4-FFF2-40B4-BE49-F238E27FC236}">
                <a16:creationId xmlns:a16="http://schemas.microsoft.com/office/drawing/2014/main" id="{C9D83605-9349-9228-48E9-12CE9123E81E}"/>
              </a:ext>
            </a:extLst>
          </p:cNvPr>
          <p:cNvSpPr txBox="1"/>
          <p:nvPr/>
        </p:nvSpPr>
        <p:spPr>
          <a:xfrm>
            <a:off x="1913630" y="5646548"/>
            <a:ext cx="9197267" cy="646331"/>
          </a:xfrm>
          <a:prstGeom prst="rect">
            <a:avLst/>
          </a:prstGeom>
          <a:noFill/>
        </p:spPr>
        <p:txBody>
          <a:bodyPr wrap="square">
            <a:spAutoFit/>
          </a:bodyPr>
          <a:lstStyle/>
          <a:p>
            <a:r>
              <a:rPr lang="zh-CN" altLang="en-US" sz="2800" b="1"/>
              <a:t>[</a:t>
            </a:r>
            <a:r>
              <a:rPr lang="zh-CN" altLang="en-US" sz="3600" b="1"/>
              <a:t>1.30</a:t>
            </a:r>
            <a:r>
              <a:rPr lang="zh-CN" altLang="en-US" sz="3600" b="1">
                <a:solidFill>
                  <a:schemeClr val="bg1">
                    <a:lumMod val="85000"/>
                  </a:schemeClr>
                </a:solidFill>
              </a:rPr>
              <a:t>7383</a:t>
            </a:r>
            <a:r>
              <a:rPr lang="zh-CN" altLang="en-US" sz="3600" b="1"/>
              <a:t>, 0.46</a:t>
            </a:r>
            <a:r>
              <a:rPr lang="zh-CN" altLang="en-US" sz="3600" b="1">
                <a:solidFill>
                  <a:schemeClr val="bg1">
                    <a:lumMod val="85000"/>
                  </a:schemeClr>
                </a:solidFill>
              </a:rPr>
              <a:t>2634</a:t>
            </a:r>
            <a:r>
              <a:rPr lang="zh-CN" altLang="en-US" sz="3600" b="1"/>
              <a:t>, 0.42</a:t>
            </a:r>
            <a:r>
              <a:rPr lang="zh-CN" altLang="en-US" sz="3600" b="1">
                <a:solidFill>
                  <a:schemeClr val="bg1">
                    <a:lumMod val="85000"/>
                  </a:schemeClr>
                </a:solidFill>
              </a:rPr>
              <a:t>8947</a:t>
            </a:r>
            <a:r>
              <a:rPr lang="zh-CN" altLang="en-US" sz="2800" b="1"/>
              <a:t>]</a:t>
            </a:r>
          </a:p>
        </p:txBody>
      </p:sp>
    </p:spTree>
    <p:extLst>
      <p:ext uri="{BB962C8B-B14F-4D97-AF65-F5344CB8AC3E}">
        <p14:creationId xmlns:p14="http://schemas.microsoft.com/office/powerpoint/2010/main" val="3394168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63A-E4C3-433F-96D9-CBBE8C95FA0B}"/>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改变数组的形状</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拉平</a:t>
            </a:r>
          </a:p>
        </p:txBody>
      </p:sp>
      <p:sp>
        <p:nvSpPr>
          <p:cNvPr id="4" name="灯片编号占位符 3">
            <a:extLst>
              <a:ext uri="{FF2B5EF4-FFF2-40B4-BE49-F238E27FC236}">
                <a16:creationId xmlns:a16="http://schemas.microsoft.com/office/drawing/2014/main" id="{BCE7C8CE-9FC6-4B90-9EC4-C416C23F5950}"/>
              </a:ext>
            </a:extLst>
          </p:cNvPr>
          <p:cNvSpPr>
            <a:spLocks noGrp="1"/>
          </p:cNvSpPr>
          <p:nvPr>
            <p:ph type="sldNum" sz="quarter" idx="12"/>
          </p:nvPr>
        </p:nvSpPr>
        <p:spPr/>
        <p:txBody>
          <a:bodyPr/>
          <a:lstStyle/>
          <a:p>
            <a:fld id="{39603FB5-5DE6-44EA-8526-30B6B876200F}" type="slidenum">
              <a:rPr lang="zh-CN" altLang="en-US" smtClean="0"/>
              <a:pPr/>
              <a:t>70</a:t>
            </a:fld>
            <a:endParaRPr lang="zh-CN" altLang="en-US"/>
          </a:p>
        </p:txBody>
      </p:sp>
      <p:sp>
        <p:nvSpPr>
          <p:cNvPr id="6" name="文本框 5">
            <a:extLst>
              <a:ext uri="{FF2B5EF4-FFF2-40B4-BE49-F238E27FC236}">
                <a16:creationId xmlns:a16="http://schemas.microsoft.com/office/drawing/2014/main" id="{F6E99647-7DED-45B7-BF8F-826117840025}"/>
              </a:ext>
            </a:extLst>
          </p:cNvPr>
          <p:cNvSpPr txBox="1"/>
          <p:nvPr/>
        </p:nvSpPr>
        <p:spPr>
          <a:xfrm>
            <a:off x="279733" y="849233"/>
            <a:ext cx="12028572" cy="4832092"/>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latin typeface="Consolas" panose="020B0609020204030204" pitchFamily="49" charset="0"/>
                <a:ea typeface="宋体" panose="02010600030101010101" pitchFamily="2" charset="-122"/>
                <a:cs typeface="宋体" panose="02010600030101010101" pitchFamily="2" charset="-122"/>
              </a:rPr>
              <a:t>reshape(-1)</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p>
          <a:p>
            <a:pPr algn="just"/>
            <a:endParaRPr lang="en-US" altLang="zh-CN" sz="2800" kern="0">
              <a:solidFill>
                <a:srgbClr val="00005F"/>
              </a:solidFill>
              <a:latin typeface="Consolas" panose="020B0609020204030204" pitchFamily="49" charset="0"/>
              <a:ea typeface="宋体"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latin typeface="Consolas" panose="020B0609020204030204" pitchFamily="49" charset="0"/>
                <a:ea typeface="宋体" panose="02010600030101010101" pitchFamily="2" charset="-122"/>
                <a:cs typeface="宋体" panose="02010600030101010101" pitchFamily="2" charset="-122"/>
              </a:rPr>
              <a:t>reshape(1,-1)</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array(</a:t>
            </a:r>
            <a:r>
              <a:rPr lang="en-US" altLang="zh-CN" sz="2800"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1, 2, 3, 2, 3, 4</a:t>
            </a:r>
            <a:r>
              <a:rPr lang="en-US" altLang="zh-CN" sz="2800"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a:t>
            </a:r>
            <a:endPar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endParaRPr>
          </a:p>
          <a:p>
            <a:pPr algn="just"/>
            <a:endParaRPr lang="en-US" altLang="zh-CN" sz="2800" kern="0">
              <a:solidFill>
                <a:srgbClr val="00005F"/>
              </a:solidFill>
              <a:latin typeface="Consolas" panose="020B060902020403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176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1000"/>
                                        <p:tgtEl>
                                          <p:spTgt spid="6">
                                            <p:txEl>
                                              <p:pRg st="5" end="5"/>
                                            </p:txEl>
                                          </p:spTgt>
                                        </p:tgtEl>
                                      </p:cBhvr>
                                    </p:animEffect>
                                    <p:anim calcmode="lin" valueType="num">
                                      <p:cBhvr>
                                        <p:cTn id="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1000"/>
                                        <p:tgtEl>
                                          <p:spTgt spid="6">
                                            <p:txEl>
                                              <p:pRg st="6" end="6"/>
                                            </p:txEl>
                                          </p:spTgt>
                                        </p:tgtEl>
                                      </p:cBhvr>
                                    </p:animEffect>
                                    <p:anim calcmode="lin" valueType="num">
                                      <p:cBhvr>
                                        <p:cTn id="1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399DA-C918-4220-BF51-8673527DA7C6}"/>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数组的转置</a:t>
            </a:r>
          </a:p>
        </p:txBody>
      </p:sp>
      <p:sp>
        <p:nvSpPr>
          <p:cNvPr id="4" name="灯片编号占位符 3">
            <a:extLst>
              <a:ext uri="{FF2B5EF4-FFF2-40B4-BE49-F238E27FC236}">
                <a16:creationId xmlns:a16="http://schemas.microsoft.com/office/drawing/2014/main" id="{CFECE9FD-E4BA-4DC7-BCA2-469067B6E0DC}"/>
              </a:ext>
            </a:extLst>
          </p:cNvPr>
          <p:cNvSpPr>
            <a:spLocks noGrp="1"/>
          </p:cNvSpPr>
          <p:nvPr>
            <p:ph type="sldNum" sz="quarter" idx="12"/>
          </p:nvPr>
        </p:nvSpPr>
        <p:spPr/>
        <p:txBody>
          <a:bodyPr/>
          <a:lstStyle/>
          <a:p>
            <a:fld id="{39603FB5-5DE6-44EA-8526-30B6B876200F}" type="slidenum">
              <a:rPr lang="zh-CN" altLang="en-US" smtClean="0"/>
              <a:pPr/>
              <a:t>71</a:t>
            </a:fld>
            <a:endParaRPr lang="zh-CN" altLang="en-US"/>
          </a:p>
        </p:txBody>
      </p:sp>
      <p:sp>
        <p:nvSpPr>
          <p:cNvPr id="5" name="文本框 4">
            <a:extLst>
              <a:ext uri="{FF2B5EF4-FFF2-40B4-BE49-F238E27FC236}">
                <a16:creationId xmlns:a16="http://schemas.microsoft.com/office/drawing/2014/main" id="{9927E0B3-6899-451A-B19D-9C6F4421F7DF}"/>
              </a:ext>
            </a:extLst>
          </p:cNvPr>
          <p:cNvSpPr txBox="1"/>
          <p:nvPr/>
        </p:nvSpPr>
        <p:spPr>
          <a:xfrm>
            <a:off x="447675" y="885825"/>
            <a:ext cx="11010900" cy="3416320"/>
          </a:xfrm>
          <a:prstGeom prst="rect">
            <a:avLst/>
          </a:prstGeom>
          <a:noFill/>
        </p:spPr>
        <p:txBody>
          <a:bodyPr wrap="square" rtlCol="0">
            <a:spAutoFit/>
          </a:bodyPr>
          <a:lstStyle/>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arange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reshape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14B3329-874A-4A7D-A964-0CD49936550B}"/>
              </a:ext>
            </a:extLst>
          </p:cNvPr>
          <p:cNvSpPr txBox="1"/>
          <p:nvPr/>
        </p:nvSpPr>
        <p:spPr>
          <a:xfrm>
            <a:off x="561975" y="4524375"/>
            <a:ext cx="9020175" cy="646331"/>
          </a:xfrm>
          <a:prstGeom prst="rect">
            <a:avLst/>
          </a:prstGeom>
          <a:noFill/>
        </p:spPr>
        <p:txBody>
          <a:bodyPr wrap="square" rtlCol="0">
            <a:spAutoFit/>
          </a:bodyPr>
          <a:lstStyle/>
          <a:p>
            <a:r>
              <a:rPr lang="zh-CN" altLang="en-US"/>
              <a:t>数组转置的原则：一维数组转置不变，二维数组维度交换（</a:t>
            </a:r>
            <a:r>
              <a:rPr lang="en-US" altLang="zh-CN"/>
              <a:t>12-21</a:t>
            </a:r>
            <a:r>
              <a:rPr lang="zh-CN" altLang="en-US"/>
              <a:t>），三维数组维度轮转（</a:t>
            </a:r>
            <a:r>
              <a:rPr lang="en-US" altLang="zh-CN"/>
              <a:t>123-312-231</a:t>
            </a:r>
            <a:r>
              <a:rPr lang="zh-CN" altLang="en-US"/>
              <a:t>）</a:t>
            </a:r>
          </a:p>
        </p:txBody>
      </p:sp>
    </p:spTree>
    <p:extLst>
      <p:ext uri="{BB962C8B-B14F-4D97-AF65-F5344CB8AC3E}">
        <p14:creationId xmlns:p14="http://schemas.microsoft.com/office/powerpoint/2010/main" val="416738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399DA-C918-4220-BF51-8673527DA7C6}"/>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数组的转置</a:t>
            </a:r>
          </a:p>
        </p:txBody>
      </p:sp>
      <p:sp>
        <p:nvSpPr>
          <p:cNvPr id="4" name="灯片编号占位符 3">
            <a:extLst>
              <a:ext uri="{FF2B5EF4-FFF2-40B4-BE49-F238E27FC236}">
                <a16:creationId xmlns:a16="http://schemas.microsoft.com/office/drawing/2014/main" id="{CFECE9FD-E4BA-4DC7-BCA2-469067B6E0DC}"/>
              </a:ext>
            </a:extLst>
          </p:cNvPr>
          <p:cNvSpPr>
            <a:spLocks noGrp="1"/>
          </p:cNvSpPr>
          <p:nvPr>
            <p:ph type="sldNum" sz="quarter" idx="12"/>
          </p:nvPr>
        </p:nvSpPr>
        <p:spPr/>
        <p:txBody>
          <a:bodyPr/>
          <a:lstStyle/>
          <a:p>
            <a:fld id="{39603FB5-5DE6-44EA-8526-30B6B876200F}" type="slidenum">
              <a:rPr lang="zh-CN" altLang="en-US" smtClean="0"/>
              <a:pPr/>
              <a:t>72</a:t>
            </a:fld>
            <a:endParaRPr lang="zh-CN" altLang="en-US"/>
          </a:p>
        </p:txBody>
      </p:sp>
      <p:sp>
        <p:nvSpPr>
          <p:cNvPr id="5" name="文本框 4">
            <a:extLst>
              <a:ext uri="{FF2B5EF4-FFF2-40B4-BE49-F238E27FC236}">
                <a16:creationId xmlns:a16="http://schemas.microsoft.com/office/drawing/2014/main" id="{9927E0B3-6899-451A-B19D-9C6F4421F7DF}"/>
              </a:ext>
            </a:extLst>
          </p:cNvPr>
          <p:cNvSpPr txBox="1"/>
          <p:nvPr/>
        </p:nvSpPr>
        <p:spPr>
          <a:xfrm>
            <a:off x="447675" y="885825"/>
            <a:ext cx="11010900" cy="3416320"/>
          </a:xfrm>
          <a:prstGeom prst="rect">
            <a:avLst/>
          </a:prstGeom>
          <a:noFill/>
        </p:spPr>
        <p:txBody>
          <a:bodyPr wrap="square" rtlCol="0">
            <a:spAutoFit/>
          </a:bodyPr>
          <a:lstStyle/>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arange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6</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reshape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x.transpose(1,0)</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Out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223</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array</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0</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3</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4</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FF0000"/>
                </a:solidFill>
                <a:latin typeface="Courier New" panose="02070309020205020404" pitchFamily="49" charset="0"/>
                <a:cs typeface="Times New Roman" panose="02020603050405020304" pitchFamily="18" charset="0"/>
              </a:rPr>
              <a:t>5</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10601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7064F-97AE-4E64-95B3-3D8EFE3C5240}"/>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数组的转置</a:t>
            </a:r>
            <a:endParaRPr lang="zh-CN" altLang="en-US"/>
          </a:p>
        </p:txBody>
      </p:sp>
      <p:sp>
        <p:nvSpPr>
          <p:cNvPr id="4" name="灯片编号占位符 3">
            <a:extLst>
              <a:ext uri="{FF2B5EF4-FFF2-40B4-BE49-F238E27FC236}">
                <a16:creationId xmlns:a16="http://schemas.microsoft.com/office/drawing/2014/main" id="{1E7F3D6C-DDDC-473A-B3AA-71FBAE23A6F0}"/>
              </a:ext>
            </a:extLst>
          </p:cNvPr>
          <p:cNvSpPr>
            <a:spLocks noGrp="1"/>
          </p:cNvSpPr>
          <p:nvPr>
            <p:ph type="sldNum" sz="quarter" idx="12"/>
          </p:nvPr>
        </p:nvSpPr>
        <p:spPr/>
        <p:txBody>
          <a:bodyPr/>
          <a:lstStyle/>
          <a:p>
            <a:fld id="{39603FB5-5DE6-44EA-8526-30B6B876200F}" type="slidenum">
              <a:rPr lang="zh-CN" altLang="en-US" smtClean="0"/>
              <a:pPr/>
              <a:t>73</a:t>
            </a:fld>
            <a:endParaRPr lang="zh-CN" altLang="en-US"/>
          </a:p>
        </p:txBody>
      </p:sp>
      <p:sp>
        <p:nvSpPr>
          <p:cNvPr id="6" name="文本框 5">
            <a:extLst>
              <a:ext uri="{FF2B5EF4-FFF2-40B4-BE49-F238E27FC236}">
                <a16:creationId xmlns:a16="http://schemas.microsoft.com/office/drawing/2014/main" id="{3B9D2F60-1168-4775-9255-FC6F9B20ED61}"/>
              </a:ext>
            </a:extLst>
          </p:cNvPr>
          <p:cNvSpPr txBox="1"/>
          <p:nvPr/>
        </p:nvSpPr>
        <p:spPr>
          <a:xfrm>
            <a:off x="725671" y="827981"/>
            <a:ext cx="10746859" cy="4832092"/>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arange</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reshape</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87005F"/>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87005F"/>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transpose</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 #</a:t>
            </a:r>
            <a:r>
              <a:rPr lang="zh-CN" altLang="en-US"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原来的</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2</a:t>
            </a:r>
            <a:r>
              <a:rPr lang="zh-CN" altLang="en-US"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轴变成了</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0</a:t>
            </a:r>
            <a:r>
              <a:rPr lang="zh-CN" altLang="en-US"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轴，类推</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B0F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B0F0"/>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B0F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B0F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7610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修改数组中的元素值</a:t>
            </a:r>
          </a:p>
        </p:txBody>
      </p:sp>
      <p:sp>
        <p:nvSpPr>
          <p:cNvPr id="3" name="Content Placeholder 2"/>
          <p:cNvSpPr>
            <a:spLocks noGrp="1"/>
          </p:cNvSpPr>
          <p:nvPr>
            <p:ph idx="1"/>
          </p:nvPr>
        </p:nvSpPr>
        <p:spPr/>
        <p:txBody>
          <a:bodyPr>
            <a:normAutofit/>
          </a:bodyPr>
          <a:lstStyle/>
          <a:p>
            <a:pPr marL="0" indent="0">
              <a:buNone/>
            </a:pPr>
            <a:r>
              <a:rPr lang="en-US"/>
              <a:t>&gt;&gt;&gt; x = np.arange(8)</a:t>
            </a:r>
          </a:p>
          <a:p>
            <a:pPr marL="0" indent="0">
              <a:buNone/>
            </a:pPr>
            <a:r>
              <a:rPr lang="en-US"/>
              <a:t>&gt;&gt;&gt; x</a:t>
            </a:r>
          </a:p>
          <a:p>
            <a:pPr marL="0" indent="0">
              <a:buNone/>
            </a:pPr>
            <a:r>
              <a:rPr lang="en-US">
                <a:solidFill>
                  <a:srgbClr val="00B0F0"/>
                </a:solidFill>
              </a:rPr>
              <a:t>array([0, 1, 2, 3, 4, 5, 6, 7])</a:t>
            </a:r>
          </a:p>
          <a:p>
            <a:pPr marL="0" indent="0">
              <a:buNone/>
            </a:pPr>
            <a:r>
              <a:rPr lang="en-US"/>
              <a:t>&gt;&gt;&gt; x[3] = 8                      # 使用下标的形式原地修改元素值</a:t>
            </a:r>
          </a:p>
          <a:p>
            <a:pPr marL="0" indent="0">
              <a:buNone/>
            </a:pPr>
            <a:r>
              <a:rPr lang="en-US"/>
              <a:t>&gt;&gt;&gt; x                             # 原来的数组被修改了</a:t>
            </a:r>
          </a:p>
          <a:p>
            <a:pPr marL="0" indent="0">
              <a:buNone/>
            </a:pPr>
            <a:r>
              <a:rPr lang="en-US">
                <a:solidFill>
                  <a:srgbClr val="00B0F0"/>
                </a:solidFill>
              </a:rPr>
              <a:t>array([0, 1, 2, 8, 4, 5, 6, 7])</a:t>
            </a:r>
            <a:endParaRPr lang="en-US"/>
          </a:p>
        </p:txBody>
      </p:sp>
      <p:sp>
        <p:nvSpPr>
          <p:cNvPr id="4" name="灯片编号占位符 3">
            <a:extLst>
              <a:ext uri="{FF2B5EF4-FFF2-40B4-BE49-F238E27FC236}">
                <a16:creationId xmlns:a16="http://schemas.microsoft.com/office/drawing/2014/main" id="{E1559325-DA7A-45F4-9738-7928A5F06874}"/>
              </a:ext>
            </a:extLst>
          </p:cNvPr>
          <p:cNvSpPr>
            <a:spLocks noGrp="1"/>
          </p:cNvSpPr>
          <p:nvPr>
            <p:ph type="sldNum" sz="quarter" idx="12"/>
          </p:nvPr>
        </p:nvSpPr>
        <p:spPr/>
        <p:txBody>
          <a:bodyPr/>
          <a:lstStyle/>
          <a:p>
            <a:fld id="{39603FB5-5DE6-44EA-8526-30B6B876200F}" type="slidenum">
              <a:rPr lang="zh-CN" altLang="en-US" smtClean="0"/>
              <a:pPr/>
              <a:t>74</a:t>
            </a:fld>
            <a:endParaRPr lang="zh-CN" altLang="en-US"/>
          </a:p>
        </p:txBody>
      </p:sp>
    </p:spTree>
    <p:extLst>
      <p:ext uri="{BB962C8B-B14F-4D97-AF65-F5344CB8AC3E}">
        <p14:creationId xmlns:p14="http://schemas.microsoft.com/office/powerpoint/2010/main" val="275067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修改数组中的元素值</a:t>
            </a:r>
            <a:endParaRPr lang="en-US"/>
          </a:p>
        </p:txBody>
      </p:sp>
      <p:sp>
        <p:nvSpPr>
          <p:cNvPr id="3" name="Content Placeholder 2"/>
          <p:cNvSpPr>
            <a:spLocks noGrp="1"/>
          </p:cNvSpPr>
          <p:nvPr>
            <p:ph idx="1"/>
          </p:nvPr>
        </p:nvSpPr>
        <p:spPr>
          <a:xfrm>
            <a:off x="533400" y="773112"/>
            <a:ext cx="10515600" cy="5311775"/>
          </a:xfrm>
        </p:spPr>
        <p:txBody>
          <a:bodyPr>
            <a:normAutofit fontScale="87500" lnSpcReduction="10000"/>
          </a:bodyPr>
          <a:lstStyle/>
          <a:p>
            <a:pPr marL="0" indent="0">
              <a:spcBef>
                <a:spcPts val="0"/>
              </a:spcBef>
              <a:buNone/>
            </a:pPr>
            <a:r>
              <a:rPr lang="en-US"/>
              <a:t>&gt;&gt;&gt; x = np.array([[1,2,3], [4,5,6], [7,8,9]])</a:t>
            </a:r>
          </a:p>
          <a:p>
            <a:pPr marL="0" indent="0">
              <a:spcBef>
                <a:spcPts val="0"/>
              </a:spcBef>
              <a:buNone/>
            </a:pPr>
            <a:r>
              <a:rPr lang="en-US"/>
              <a:t>&gt;&gt;&gt; x[0, 2] = 4                   # 修改第0行第2列的元素值</a:t>
            </a:r>
          </a:p>
          <a:p>
            <a:pPr marL="0" indent="0">
              <a:spcBef>
                <a:spcPts val="0"/>
              </a:spcBef>
              <a:buNone/>
            </a:pPr>
            <a:r>
              <a:rPr lang="en-US"/>
              <a:t>&gt;&gt;&gt; x[1:, 1:] = 1                 # 切片</a:t>
            </a:r>
            <a:r>
              <a:rPr lang="zh-CN" altLang="en-US">
                <a:latin typeface="微软雅黑" panose="020B0503020204020204" pitchFamily="34" charset="-122"/>
                <a:ea typeface="微软雅黑" panose="020B0503020204020204" pitchFamily="34" charset="-122"/>
              </a:rPr>
              <a:t>做左值</a:t>
            </a:r>
            <a:r>
              <a:rPr lang="en-US"/>
              <a:t>，把行下标大于等于1，</a:t>
            </a:r>
          </a:p>
          <a:p>
            <a:pPr marL="0" indent="0">
              <a:spcBef>
                <a:spcPts val="0"/>
              </a:spcBef>
              <a:buNone/>
            </a:pPr>
            <a:r>
              <a:rPr lang="en-US"/>
              <a:t>                                  # 且列下标也大于等于1的元素值都设置1</a:t>
            </a:r>
          </a:p>
          <a:p>
            <a:pPr marL="0" indent="0">
              <a:spcBef>
                <a:spcPts val="0"/>
              </a:spcBef>
              <a:buNone/>
            </a:pPr>
            <a:r>
              <a:rPr lang="en-US"/>
              <a:t>&gt;&gt;&gt; x</a:t>
            </a:r>
          </a:p>
          <a:p>
            <a:pPr marL="0" indent="0">
              <a:spcBef>
                <a:spcPts val="0"/>
              </a:spcBef>
              <a:buNone/>
            </a:pPr>
            <a:r>
              <a:rPr lang="en-US">
                <a:solidFill>
                  <a:srgbClr val="00B0F0"/>
                </a:solidFill>
              </a:rPr>
              <a:t>array([[1, 2, </a:t>
            </a:r>
            <a:r>
              <a:rPr lang="en-US">
                <a:solidFill>
                  <a:srgbClr val="FF0000"/>
                </a:solidFill>
              </a:rPr>
              <a:t>4</a:t>
            </a:r>
            <a:r>
              <a:rPr lang="en-US">
                <a:solidFill>
                  <a:srgbClr val="00B0F0"/>
                </a:solidFill>
              </a:rPr>
              <a:t>],</a:t>
            </a:r>
          </a:p>
          <a:p>
            <a:pPr marL="0" indent="0">
              <a:spcBef>
                <a:spcPts val="0"/>
              </a:spcBef>
              <a:buNone/>
            </a:pPr>
            <a:r>
              <a:rPr lang="en-US">
                <a:solidFill>
                  <a:srgbClr val="00B0F0"/>
                </a:solidFill>
              </a:rPr>
              <a:t>       [4, </a:t>
            </a:r>
            <a:r>
              <a:rPr lang="en-US">
                <a:solidFill>
                  <a:srgbClr val="FFC000"/>
                </a:solidFill>
              </a:rPr>
              <a:t>1, 1</a:t>
            </a:r>
            <a:r>
              <a:rPr lang="en-US">
                <a:solidFill>
                  <a:srgbClr val="00B0F0"/>
                </a:solidFill>
              </a:rPr>
              <a:t>],</a:t>
            </a:r>
          </a:p>
          <a:p>
            <a:pPr marL="0" indent="0">
              <a:spcBef>
                <a:spcPts val="0"/>
              </a:spcBef>
              <a:buNone/>
            </a:pPr>
            <a:r>
              <a:rPr lang="en-US">
                <a:solidFill>
                  <a:srgbClr val="00B0F0"/>
                </a:solidFill>
              </a:rPr>
              <a:t>       [7, </a:t>
            </a:r>
            <a:r>
              <a:rPr lang="en-US">
                <a:solidFill>
                  <a:srgbClr val="FFC000"/>
                </a:solidFill>
              </a:rPr>
              <a:t>1, 1</a:t>
            </a:r>
            <a:r>
              <a:rPr lang="en-US">
                <a:solidFill>
                  <a:srgbClr val="00B0F0"/>
                </a:solidFill>
              </a:rPr>
              <a:t>]])</a:t>
            </a:r>
          </a:p>
          <a:p>
            <a:pPr marL="0" indent="0">
              <a:spcBef>
                <a:spcPts val="0"/>
              </a:spcBef>
              <a:buNone/>
            </a:pPr>
            <a:r>
              <a:rPr lang="en-US"/>
              <a:t>&gt;&gt;&gt; x[1:, 1:] = [1,2]             # 同时修改多个元素值</a:t>
            </a:r>
            <a:r>
              <a:rPr lang="zh-CN" altLang="en-US"/>
              <a:t>，</a:t>
            </a:r>
            <a:r>
              <a:rPr lang="zh-CN" altLang="en-US">
                <a:latin typeface="微软雅黑" panose="020B0503020204020204" pitchFamily="34" charset="-122"/>
                <a:ea typeface="微软雅黑" panose="020B0503020204020204" pitchFamily="34" charset="-122"/>
              </a:rPr>
              <a:t>形状不能破坏</a:t>
            </a:r>
            <a:endParaRPr lang="en-US">
              <a:latin typeface="微软雅黑" panose="020B0503020204020204" pitchFamily="34" charset="-122"/>
              <a:ea typeface="微软雅黑" panose="020B0503020204020204" pitchFamily="34" charset="-122"/>
            </a:endParaRPr>
          </a:p>
          <a:p>
            <a:pPr marL="0" indent="0">
              <a:spcBef>
                <a:spcPts val="0"/>
              </a:spcBef>
              <a:buNone/>
            </a:pPr>
            <a:r>
              <a:rPr lang="en-US"/>
              <a:t>&gt;&gt;&gt; x</a:t>
            </a:r>
          </a:p>
          <a:p>
            <a:pPr marL="0" algn="l">
              <a:spcBef>
                <a:spcPts val="0"/>
              </a:spcBef>
              <a:buNone/>
            </a:pPr>
            <a:r>
              <a:rPr lang="en-US">
                <a:solidFill>
                  <a:srgbClr val="00B0F0"/>
                </a:solidFill>
              </a:rPr>
              <a:t>array([[1, 2, 4],</a:t>
            </a:r>
          </a:p>
          <a:p>
            <a:pPr marL="0" algn="l">
              <a:spcBef>
                <a:spcPts val="0"/>
              </a:spcBef>
              <a:buNone/>
            </a:pPr>
            <a:r>
              <a:rPr lang="en-US">
                <a:solidFill>
                  <a:srgbClr val="00B0F0"/>
                </a:solidFill>
              </a:rPr>
              <a:t>       [4, </a:t>
            </a:r>
            <a:r>
              <a:rPr lang="en-US">
                <a:solidFill>
                  <a:srgbClr val="FF0000"/>
                </a:solidFill>
              </a:rPr>
              <a:t>1, 2</a:t>
            </a:r>
            <a:r>
              <a:rPr lang="en-US">
                <a:solidFill>
                  <a:srgbClr val="00B0F0"/>
                </a:solidFill>
              </a:rPr>
              <a:t>],</a:t>
            </a:r>
          </a:p>
          <a:p>
            <a:pPr marL="0" algn="l">
              <a:spcBef>
                <a:spcPts val="0"/>
              </a:spcBef>
              <a:buNone/>
            </a:pPr>
            <a:r>
              <a:rPr lang="en-US">
                <a:solidFill>
                  <a:srgbClr val="00B0F0"/>
                </a:solidFill>
              </a:rPr>
              <a:t>       [7, </a:t>
            </a:r>
            <a:r>
              <a:rPr lang="en-US">
                <a:solidFill>
                  <a:srgbClr val="FF0000"/>
                </a:solidFill>
              </a:rPr>
              <a:t>1, 2</a:t>
            </a:r>
            <a:r>
              <a:rPr lang="en-US">
                <a:solidFill>
                  <a:srgbClr val="00B0F0"/>
                </a:solidFill>
              </a:rPr>
              <a:t>]])</a:t>
            </a:r>
            <a:endParaRPr lang="en-US"/>
          </a:p>
          <a:p>
            <a:pPr marL="0" indent="0">
              <a:spcBef>
                <a:spcPts val="0"/>
              </a:spcBef>
              <a:buNone/>
            </a:pPr>
            <a:r>
              <a:rPr lang="en-US"/>
              <a:t>&gt;&gt;&gt; x[1:, 1:] = [[1,2],[3,4]]     # 同时修改多个元素值</a:t>
            </a:r>
          </a:p>
          <a:p>
            <a:pPr marL="0" indent="0">
              <a:spcBef>
                <a:spcPts val="0"/>
              </a:spcBef>
              <a:buNone/>
            </a:pPr>
            <a:r>
              <a:rPr lang="en-US"/>
              <a:t>&gt;&gt;&gt; x</a:t>
            </a:r>
          </a:p>
          <a:p>
            <a:pPr marL="0" algn="l">
              <a:spcBef>
                <a:spcPts val="0"/>
              </a:spcBef>
              <a:buNone/>
            </a:pPr>
            <a:r>
              <a:rPr lang="en-US">
                <a:solidFill>
                  <a:srgbClr val="00B0F0"/>
                </a:solidFill>
              </a:rPr>
              <a:t>array([[1, 2, 4],</a:t>
            </a:r>
          </a:p>
          <a:p>
            <a:pPr marL="0" algn="l">
              <a:spcBef>
                <a:spcPts val="0"/>
              </a:spcBef>
              <a:buNone/>
            </a:pPr>
            <a:r>
              <a:rPr lang="en-US">
                <a:solidFill>
                  <a:srgbClr val="00B0F0"/>
                </a:solidFill>
              </a:rPr>
              <a:t>       [4, </a:t>
            </a:r>
            <a:r>
              <a:rPr lang="en-US">
                <a:solidFill>
                  <a:srgbClr val="FF0000"/>
                </a:solidFill>
              </a:rPr>
              <a:t>1, 2</a:t>
            </a:r>
            <a:r>
              <a:rPr lang="en-US">
                <a:solidFill>
                  <a:srgbClr val="00B0F0"/>
                </a:solidFill>
              </a:rPr>
              <a:t>],</a:t>
            </a:r>
          </a:p>
          <a:p>
            <a:pPr marL="0" algn="l">
              <a:spcBef>
                <a:spcPts val="0"/>
              </a:spcBef>
              <a:buNone/>
            </a:pPr>
            <a:r>
              <a:rPr lang="en-US">
                <a:solidFill>
                  <a:srgbClr val="00B0F0"/>
                </a:solidFill>
              </a:rPr>
              <a:t>       [7, </a:t>
            </a:r>
            <a:r>
              <a:rPr lang="en-US">
                <a:solidFill>
                  <a:srgbClr val="FF0000"/>
                </a:solidFill>
              </a:rPr>
              <a:t>3, 4</a:t>
            </a:r>
            <a:r>
              <a:rPr lang="en-US">
                <a:solidFill>
                  <a:srgbClr val="00B0F0"/>
                </a:solidFill>
              </a:rPr>
              <a:t>]])</a:t>
            </a:r>
          </a:p>
        </p:txBody>
      </p:sp>
      <p:sp>
        <p:nvSpPr>
          <p:cNvPr id="4" name="灯片编号占位符 3">
            <a:extLst>
              <a:ext uri="{FF2B5EF4-FFF2-40B4-BE49-F238E27FC236}">
                <a16:creationId xmlns:a16="http://schemas.microsoft.com/office/drawing/2014/main" id="{D2EFC14D-0709-4E28-9A33-B629E2E84B64}"/>
              </a:ext>
            </a:extLst>
          </p:cNvPr>
          <p:cNvSpPr>
            <a:spLocks noGrp="1"/>
          </p:cNvSpPr>
          <p:nvPr>
            <p:ph type="sldNum" sz="quarter" idx="12"/>
          </p:nvPr>
        </p:nvSpPr>
        <p:spPr/>
        <p:txBody>
          <a:bodyPr/>
          <a:lstStyle/>
          <a:p>
            <a:fld id="{39603FB5-5DE6-44EA-8526-30B6B876200F}" type="slidenum">
              <a:rPr lang="zh-CN" altLang="en-US" smtClean="0"/>
              <a:pPr/>
              <a:t>75</a:t>
            </a:fld>
            <a:endParaRPr lang="zh-CN" altLang="en-US"/>
          </a:p>
        </p:txBody>
      </p:sp>
    </p:spTree>
    <p:extLst>
      <p:ext uri="{BB962C8B-B14F-4D97-AF65-F5344CB8AC3E}">
        <p14:creationId xmlns:p14="http://schemas.microsoft.com/office/powerpoint/2010/main" val="4689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修改数组中的元素值</a:t>
            </a:r>
            <a:r>
              <a:rPr lang="en-US" altLang="zh-CN">
                <a:latin typeface="微软雅黑" panose="020B0503020204020204" pitchFamily="34" charset="-122"/>
                <a:ea typeface="微软雅黑" panose="020B0503020204020204" pitchFamily="34" charset="-122"/>
              </a:rPr>
              <a:t>—append</a:t>
            </a:r>
            <a:endParaRPr 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E1559325-DA7A-45F4-9738-7928A5F06874}"/>
              </a:ext>
            </a:extLst>
          </p:cNvPr>
          <p:cNvSpPr>
            <a:spLocks noGrp="1"/>
          </p:cNvSpPr>
          <p:nvPr>
            <p:ph type="sldNum" sz="quarter" idx="12"/>
          </p:nvPr>
        </p:nvSpPr>
        <p:spPr/>
        <p:txBody>
          <a:bodyPr/>
          <a:lstStyle/>
          <a:p>
            <a:fld id="{39603FB5-5DE6-44EA-8526-30B6B876200F}" type="slidenum">
              <a:rPr lang="zh-CN" altLang="en-US" smtClean="0"/>
              <a:pPr/>
              <a:t>76</a:t>
            </a:fld>
            <a:endParaRPr lang="zh-CN" altLang="en-US"/>
          </a:p>
        </p:txBody>
      </p:sp>
      <p:sp>
        <p:nvSpPr>
          <p:cNvPr id="8" name="文本框 7">
            <a:extLst>
              <a:ext uri="{FF2B5EF4-FFF2-40B4-BE49-F238E27FC236}">
                <a16:creationId xmlns:a16="http://schemas.microsoft.com/office/drawing/2014/main" id="{7CC865E9-4717-47DB-99CF-BC6D33F61DE0}"/>
              </a:ext>
            </a:extLst>
          </p:cNvPr>
          <p:cNvSpPr txBox="1"/>
          <p:nvPr/>
        </p:nvSpPr>
        <p:spPr>
          <a:xfrm>
            <a:off x="281525" y="683151"/>
            <a:ext cx="8635666" cy="954107"/>
          </a:xfrm>
          <a:prstGeom prst="rect">
            <a:avLst/>
          </a:prstGeom>
          <a:noFill/>
        </p:spPr>
        <p:txBody>
          <a:bodyPr wrap="square">
            <a:spAutoFit/>
          </a:bodyPr>
          <a:lstStyle/>
          <a:p>
            <a:r>
              <a:rPr lang="en-US" altLang="zh-CN" sz="2800" b="0" i="0">
                <a:solidFill>
                  <a:srgbClr val="FF0000"/>
                </a:solidFill>
                <a:effectLst/>
                <a:latin typeface="Consolas" panose="020B0609020204030204" pitchFamily="49" charset="0"/>
              </a:rPr>
              <a:t>numpy.append(arr,values,axis=None)</a:t>
            </a:r>
            <a:br>
              <a:rPr lang="en-US" altLang="zh-CN" sz="2800">
                <a:solidFill>
                  <a:srgbClr val="FF0000"/>
                </a:solidFill>
                <a:latin typeface="Consolas" panose="020B0609020204030204" pitchFamily="49" charset="0"/>
              </a:rPr>
            </a:br>
            <a:r>
              <a:rPr lang="zh-CN" altLang="en-US" sz="2800" b="0" i="0">
                <a:solidFill>
                  <a:srgbClr val="FF0000"/>
                </a:solidFill>
                <a:effectLst/>
                <a:latin typeface="Consolas" panose="020B0609020204030204" pitchFamily="49" charset="0"/>
              </a:rPr>
              <a:t>将</a:t>
            </a:r>
            <a:r>
              <a:rPr lang="en-US" altLang="zh-CN" sz="2800" b="0" i="0">
                <a:solidFill>
                  <a:srgbClr val="FF0000"/>
                </a:solidFill>
                <a:effectLst/>
                <a:latin typeface="Consolas" panose="020B0609020204030204" pitchFamily="49" charset="0"/>
              </a:rPr>
              <a:t>values</a:t>
            </a:r>
            <a:r>
              <a:rPr lang="zh-CN" altLang="en-US" sz="2800" b="0" i="0">
                <a:solidFill>
                  <a:srgbClr val="FF0000"/>
                </a:solidFill>
                <a:effectLst/>
                <a:latin typeface="Consolas" panose="020B0609020204030204" pitchFamily="49" charset="0"/>
              </a:rPr>
              <a:t>插入到目标</a:t>
            </a:r>
            <a:r>
              <a:rPr lang="en-US" altLang="zh-CN" sz="2800" b="0" i="0">
                <a:solidFill>
                  <a:srgbClr val="FF0000"/>
                </a:solidFill>
                <a:effectLst/>
                <a:latin typeface="Consolas" panose="020B0609020204030204" pitchFamily="49" charset="0"/>
              </a:rPr>
              <a:t>arr</a:t>
            </a:r>
            <a:r>
              <a:rPr lang="zh-CN" altLang="en-US" sz="2800" b="0" i="0">
                <a:solidFill>
                  <a:srgbClr val="FF0000"/>
                </a:solidFill>
                <a:effectLst/>
                <a:latin typeface="Consolas" panose="020B0609020204030204" pitchFamily="49" charset="0"/>
              </a:rPr>
              <a:t>的最后。</a:t>
            </a:r>
            <a:endParaRPr lang="zh-CN" altLang="en-US" sz="2800">
              <a:solidFill>
                <a:srgbClr val="FF0000"/>
              </a:solidFill>
              <a:latin typeface="Consolas" panose="020B0609020204030204" pitchFamily="49" charset="0"/>
            </a:endParaRPr>
          </a:p>
        </p:txBody>
      </p:sp>
      <p:sp>
        <p:nvSpPr>
          <p:cNvPr id="3" name="文本框 2">
            <a:extLst>
              <a:ext uri="{FF2B5EF4-FFF2-40B4-BE49-F238E27FC236}">
                <a16:creationId xmlns:a16="http://schemas.microsoft.com/office/drawing/2014/main" id="{DD3681E5-9CDB-4673-8B3B-D645D181995C}"/>
              </a:ext>
            </a:extLst>
          </p:cNvPr>
          <p:cNvSpPr txBox="1"/>
          <p:nvPr/>
        </p:nvSpPr>
        <p:spPr>
          <a:xfrm>
            <a:off x="281524" y="1511462"/>
            <a:ext cx="11456819" cy="4524315"/>
          </a:xfrm>
          <a:prstGeom prst="rect">
            <a:avLst/>
          </a:prstGeom>
          <a:noFill/>
        </p:spPr>
        <p:txBody>
          <a:bodyPr wrap="square" rtlCol="0">
            <a:spAutoFit/>
          </a:bodyPr>
          <a:lstStyle/>
          <a:p>
            <a:r>
              <a:rPr lang="en-US" altLang="zh-CN"/>
              <a:t>append(arr, values, axis=None)</a:t>
            </a:r>
          </a:p>
          <a:p>
            <a:r>
              <a:rPr lang="en-US" altLang="zh-CN"/>
              <a:t>    Append values to the end of an array.</a:t>
            </a:r>
          </a:p>
          <a:p>
            <a:r>
              <a:rPr lang="en-US" altLang="zh-CN"/>
              <a:t>    Parameters</a:t>
            </a:r>
          </a:p>
          <a:p>
            <a:r>
              <a:rPr lang="en-US" altLang="zh-CN"/>
              <a:t>    ----------</a:t>
            </a:r>
          </a:p>
          <a:p>
            <a:r>
              <a:rPr lang="en-US" altLang="zh-CN"/>
              <a:t>    </a:t>
            </a:r>
            <a:r>
              <a:rPr lang="en-US" altLang="zh-CN">
                <a:solidFill>
                  <a:srgbClr val="FF0000"/>
                </a:solidFill>
              </a:rPr>
              <a:t>arr</a:t>
            </a:r>
            <a:r>
              <a:rPr lang="en-US" altLang="zh-CN"/>
              <a:t> : array_like</a:t>
            </a:r>
          </a:p>
          <a:p>
            <a:r>
              <a:rPr lang="en-US" altLang="zh-CN"/>
              <a:t>        Values are appended to a copy of this array.</a:t>
            </a:r>
          </a:p>
          <a:p>
            <a:r>
              <a:rPr lang="en-US" altLang="zh-CN"/>
              <a:t>    </a:t>
            </a:r>
            <a:r>
              <a:rPr lang="en-US" altLang="zh-CN">
                <a:solidFill>
                  <a:srgbClr val="FF0000"/>
                </a:solidFill>
              </a:rPr>
              <a:t>values</a:t>
            </a:r>
            <a:r>
              <a:rPr lang="en-US" altLang="zh-CN"/>
              <a:t> : array_like</a:t>
            </a:r>
          </a:p>
          <a:p>
            <a:r>
              <a:rPr lang="en-US" altLang="zh-CN"/>
              <a:t>        These values are appended to a copy of `arr`.  It must be of the correct shape (the same shape as `arr`, excluding `axis`).  If `axis` is not specified, `values` can be any shape and will be flattened before use.</a:t>
            </a:r>
          </a:p>
          <a:p>
            <a:r>
              <a:rPr lang="en-US" altLang="zh-CN"/>
              <a:t>    </a:t>
            </a:r>
            <a:r>
              <a:rPr lang="en-US" altLang="zh-CN">
                <a:solidFill>
                  <a:srgbClr val="FF0000"/>
                </a:solidFill>
              </a:rPr>
              <a:t>axis</a:t>
            </a:r>
            <a:r>
              <a:rPr lang="en-US" altLang="zh-CN"/>
              <a:t> : int, optional</a:t>
            </a:r>
          </a:p>
          <a:p>
            <a:r>
              <a:rPr lang="en-US" altLang="zh-CN"/>
              <a:t>        The axis along which `values` are appended</a:t>
            </a:r>
            <a:r>
              <a:rPr lang="en-US" altLang="zh-CN">
                <a:solidFill>
                  <a:srgbClr val="FF0000"/>
                </a:solidFill>
              </a:rPr>
              <a:t>.  If `axis` is not given, both `arr` and `values` are flattened before use.</a:t>
            </a:r>
          </a:p>
          <a:p>
            <a:r>
              <a:rPr lang="en-US" altLang="zh-CN"/>
              <a:t>     Returns</a:t>
            </a:r>
          </a:p>
          <a:p>
            <a:r>
              <a:rPr lang="en-US" altLang="zh-CN"/>
              <a:t>    -------</a:t>
            </a:r>
          </a:p>
          <a:p>
            <a:r>
              <a:rPr lang="en-US" altLang="zh-CN"/>
              <a:t>    append : ndarray</a:t>
            </a:r>
          </a:p>
          <a:p>
            <a:r>
              <a:rPr lang="en-US" altLang="zh-CN"/>
              <a:t>        A copy of `arr` with `values` appended to `axis`.  Note that `append` does not occur in-place: a new array is allocated and filled.  If `axis` is None, `out` is a flattened array.</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修改数组中的元素值</a:t>
            </a:r>
          </a:p>
        </p:txBody>
      </p:sp>
      <p:sp>
        <p:nvSpPr>
          <p:cNvPr id="3" name="Content Placeholder 2"/>
          <p:cNvSpPr>
            <a:spLocks noGrp="1"/>
          </p:cNvSpPr>
          <p:nvPr>
            <p:ph idx="1"/>
          </p:nvPr>
        </p:nvSpPr>
        <p:spPr>
          <a:xfrm>
            <a:off x="404566" y="727547"/>
            <a:ext cx="11627963" cy="4639945"/>
          </a:xfrm>
        </p:spPr>
        <p:txBody>
          <a:bodyPr>
            <a:normAutofit/>
          </a:bodyPr>
          <a:lstStyle/>
          <a:p>
            <a:pPr marL="0" indent="0">
              <a:buNone/>
            </a:pPr>
            <a:r>
              <a:rPr lang="en-US"/>
              <a:t>&gt;&gt;&gt; x = np.arange(8)</a:t>
            </a:r>
          </a:p>
          <a:p>
            <a:pPr marL="0" indent="0">
              <a:buNone/>
            </a:pPr>
            <a:r>
              <a:rPr lang="en-US"/>
              <a:t>&gt;&gt;&gt; x</a:t>
            </a:r>
          </a:p>
          <a:p>
            <a:pPr marL="0" indent="0">
              <a:buNone/>
            </a:pPr>
            <a:r>
              <a:rPr lang="en-US">
                <a:solidFill>
                  <a:srgbClr val="00B0F0"/>
                </a:solidFill>
              </a:rPr>
              <a:t>array([0, 1, 2, 3, 4, 5, 6, 7])</a:t>
            </a:r>
          </a:p>
          <a:p>
            <a:pPr marL="0" indent="0">
              <a:buNone/>
            </a:pPr>
            <a:r>
              <a:rPr lang="en-US"/>
              <a:t>&gt;&gt;&gt; np.append(x, 8)               # 返回新数组，在尾部追加一个元素</a:t>
            </a:r>
          </a:p>
          <a:p>
            <a:pPr marL="0" indent="0">
              <a:buNone/>
            </a:pPr>
            <a:r>
              <a:rPr lang="en-US">
                <a:solidFill>
                  <a:srgbClr val="00B0F0"/>
                </a:solidFill>
              </a:rPr>
              <a:t>array([0, 1, 2, 3, 4, 5, 6, 7, 8])</a:t>
            </a:r>
            <a:endParaRPr lang="en-US"/>
          </a:p>
          <a:p>
            <a:pPr marL="0" indent="0">
              <a:buNone/>
            </a:pPr>
            <a:r>
              <a:rPr lang="en-US"/>
              <a:t>&gt;&gt;&gt; np.append(x, [9,10])          # 返回新数组，在尾部追加多个元素</a:t>
            </a:r>
          </a:p>
          <a:p>
            <a:pPr marL="0" indent="0">
              <a:buNone/>
            </a:pPr>
            <a:r>
              <a:rPr lang="en-US">
                <a:solidFill>
                  <a:srgbClr val="00B0F0"/>
                </a:solidFill>
              </a:rPr>
              <a:t>array([0, 1, 2, 3, 4, 5, 6, 7, 9, 10])</a:t>
            </a:r>
            <a:endParaRPr lang="en-US"/>
          </a:p>
          <a:p>
            <a:pPr marL="0" indent="0">
              <a:buNone/>
            </a:pPr>
            <a:r>
              <a:rPr lang="en-US"/>
              <a:t>&gt;&gt;&gt; x                             # 不影响原来的数组</a:t>
            </a:r>
          </a:p>
          <a:p>
            <a:pPr marL="0" indent="0">
              <a:buNone/>
            </a:pPr>
            <a:r>
              <a:rPr lang="en-US">
                <a:solidFill>
                  <a:srgbClr val="00B0F0"/>
                </a:solidFill>
              </a:rPr>
              <a:t>array([0, 1, 2, 3, 4, 5, 6, 7])</a:t>
            </a:r>
            <a:endParaRPr lang="en-US"/>
          </a:p>
        </p:txBody>
      </p:sp>
      <p:sp>
        <p:nvSpPr>
          <p:cNvPr id="4" name="灯片编号占位符 3">
            <a:extLst>
              <a:ext uri="{FF2B5EF4-FFF2-40B4-BE49-F238E27FC236}">
                <a16:creationId xmlns:a16="http://schemas.microsoft.com/office/drawing/2014/main" id="{E1559325-DA7A-45F4-9738-7928A5F06874}"/>
              </a:ext>
            </a:extLst>
          </p:cNvPr>
          <p:cNvSpPr>
            <a:spLocks noGrp="1"/>
          </p:cNvSpPr>
          <p:nvPr>
            <p:ph type="sldNum" sz="quarter" idx="12"/>
          </p:nvPr>
        </p:nvSpPr>
        <p:spPr/>
        <p:txBody>
          <a:bodyPr/>
          <a:lstStyle/>
          <a:p>
            <a:fld id="{39603FB5-5DE6-44EA-8526-30B6B876200F}" type="slidenum">
              <a:rPr lang="zh-CN" altLang="en-US" smtClean="0"/>
              <a:pPr/>
              <a:t>77</a:t>
            </a:fld>
            <a:endParaRPr lang="zh-CN" altLang="en-US"/>
          </a:p>
        </p:txBody>
      </p:sp>
    </p:spTree>
    <p:extLst>
      <p:ext uri="{BB962C8B-B14F-4D97-AF65-F5344CB8AC3E}">
        <p14:creationId xmlns:p14="http://schemas.microsoft.com/office/powerpoint/2010/main" val="236130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B9B83-D69F-43F7-AFDD-F6B4FF500882}"/>
              </a:ext>
            </a:extLst>
          </p:cNvPr>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修改数组中的元素值</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024CD54F-3CED-4131-9DE4-7521EDD2C63F}"/>
              </a:ext>
            </a:extLst>
          </p:cNvPr>
          <p:cNvSpPr>
            <a:spLocks noGrp="1"/>
          </p:cNvSpPr>
          <p:nvPr>
            <p:ph type="sldNum" sz="quarter" idx="12"/>
          </p:nvPr>
        </p:nvSpPr>
        <p:spPr/>
        <p:txBody>
          <a:bodyPr/>
          <a:lstStyle/>
          <a:p>
            <a:fld id="{39603FB5-5DE6-44EA-8526-30B6B876200F}" type="slidenum">
              <a:rPr lang="zh-CN" altLang="en-US" smtClean="0"/>
              <a:pPr/>
              <a:t>78</a:t>
            </a:fld>
            <a:endParaRPr lang="zh-CN" altLang="en-US"/>
          </a:p>
        </p:txBody>
      </p:sp>
      <p:sp>
        <p:nvSpPr>
          <p:cNvPr id="8" name="文本框 7">
            <a:extLst>
              <a:ext uri="{FF2B5EF4-FFF2-40B4-BE49-F238E27FC236}">
                <a16:creationId xmlns:a16="http://schemas.microsoft.com/office/drawing/2014/main" id="{9FFC8492-C223-47DC-8D4F-DAA902BF918D}"/>
              </a:ext>
            </a:extLst>
          </p:cNvPr>
          <p:cNvSpPr txBox="1"/>
          <p:nvPr/>
        </p:nvSpPr>
        <p:spPr>
          <a:xfrm>
            <a:off x="229250" y="754980"/>
            <a:ext cx="11929730" cy="4893647"/>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append</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 #</a:t>
            </a:r>
            <a:r>
              <a:rPr lang="zh-CN" altLang="en-US" sz="2400" kern="0">
                <a:solidFill>
                  <a:srgbClr val="00005F"/>
                </a:solidFill>
                <a:latin typeface="Consolas" panose="020B0609020204030204" pitchFamily="49" charset="0"/>
                <a:ea typeface="宋体" panose="02010600030101010101" pitchFamily="2" charset="-122"/>
                <a:cs typeface="宋体" panose="02010600030101010101" pitchFamily="2" charset="-122"/>
              </a:rPr>
              <a:t>没有设置</a:t>
            </a:r>
            <a:r>
              <a:rPr lang="en-US" altLang="zh-CN" sz="2400" kern="0">
                <a:solidFill>
                  <a:srgbClr val="00005F"/>
                </a:solidFill>
                <a:latin typeface="Consolas" panose="020B0609020204030204" pitchFamily="49" charset="0"/>
                <a:ea typeface="宋体" panose="02010600030101010101" pitchFamily="2" charset="-122"/>
                <a:cs typeface="宋体" panose="02010600030101010101" pitchFamily="2" charset="-122"/>
              </a:rPr>
              <a:t>axis</a:t>
            </a:r>
            <a:r>
              <a:rPr lang="zh-CN" altLang="en-US" sz="2400" kern="0">
                <a:solidFill>
                  <a:srgbClr val="00005F"/>
                </a:solidFill>
                <a:latin typeface="Consolas" panose="020B0609020204030204" pitchFamily="49" charset="0"/>
                <a:ea typeface="宋体" panose="02010600030101010101" pitchFamily="2" charset="-122"/>
                <a:cs typeface="宋体" panose="02010600030101010101" pitchFamily="2" charset="-122"/>
              </a:rPr>
              <a:t>，会被拉平</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append</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FF0000"/>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zh-CN" altLang="en-US"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如果设置了轴</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06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Effect transition="in" filter="fade">
                                      <p:cBhvr>
                                        <p:cTn id="7" dur="1000"/>
                                        <p:tgtEl>
                                          <p:spTgt spid="8">
                                            <p:txEl>
                                              <p:pRg st="8" end="8"/>
                                            </p:txEl>
                                          </p:spTgt>
                                        </p:tgtEl>
                                      </p:cBhvr>
                                    </p:animEffect>
                                    <p:anim calcmode="lin" valueType="num">
                                      <p:cBhvr>
                                        <p:cTn id="8"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9" end="9"/>
                                            </p:txEl>
                                          </p:spTgt>
                                        </p:tgtEl>
                                        <p:attrNameLst>
                                          <p:attrName>style.visibility</p:attrName>
                                        </p:attrNameLst>
                                      </p:cBhvr>
                                      <p:to>
                                        <p:strVal val="visible"/>
                                      </p:to>
                                    </p:set>
                                    <p:animEffect transition="in" filter="fade">
                                      <p:cBhvr>
                                        <p:cTn id="12" dur="1000"/>
                                        <p:tgtEl>
                                          <p:spTgt spid="8">
                                            <p:txEl>
                                              <p:pRg st="9" end="9"/>
                                            </p:txEl>
                                          </p:spTgt>
                                        </p:tgtEl>
                                      </p:cBhvr>
                                    </p:animEffect>
                                    <p:anim calcmode="lin" valueType="num">
                                      <p:cBhvr>
                                        <p:cTn id="13"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9" end="9"/>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Effect transition="in" filter="fade">
                                      <p:cBhvr>
                                        <p:cTn id="17" dur="1000"/>
                                        <p:tgtEl>
                                          <p:spTgt spid="8">
                                            <p:txEl>
                                              <p:pRg st="10" end="10"/>
                                            </p:txEl>
                                          </p:spTgt>
                                        </p:tgtEl>
                                      </p:cBhvr>
                                    </p:animEffect>
                                    <p:anim calcmode="lin" valueType="num">
                                      <p:cBhvr>
                                        <p:cTn id="1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0" end="1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11" end="11"/>
                                            </p:txEl>
                                          </p:spTgt>
                                        </p:tgtEl>
                                        <p:attrNameLst>
                                          <p:attrName>style.visibility</p:attrName>
                                        </p:attrNameLst>
                                      </p:cBhvr>
                                      <p:to>
                                        <p:strVal val="visible"/>
                                      </p:to>
                                    </p:set>
                                    <p:animEffect transition="in" filter="fade">
                                      <p:cBhvr>
                                        <p:cTn id="22" dur="1000"/>
                                        <p:tgtEl>
                                          <p:spTgt spid="8">
                                            <p:txEl>
                                              <p:pRg st="11" end="11"/>
                                            </p:txEl>
                                          </p:spTgt>
                                        </p:tgtEl>
                                      </p:cBhvr>
                                    </p:animEffect>
                                    <p:anim calcmode="lin" valueType="num">
                                      <p:cBhvr>
                                        <p:cTn id="23"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11" end="1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Effect transition="in" filter="fade">
                                      <p:cBhvr>
                                        <p:cTn id="27" dur="1000"/>
                                        <p:tgtEl>
                                          <p:spTgt spid="8">
                                            <p:txEl>
                                              <p:pRg st="12" end="12"/>
                                            </p:txEl>
                                          </p:spTgt>
                                        </p:tgtEl>
                                      </p:cBhvr>
                                    </p:animEffect>
                                    <p:anim calcmode="lin" valueType="num">
                                      <p:cBhvr>
                                        <p:cTn id="28"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ACAAF-6F24-443E-92E3-E8650E22732D}"/>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多数方法都是</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模块的，不是数组的</a:t>
            </a:r>
          </a:p>
        </p:txBody>
      </p:sp>
      <p:sp>
        <p:nvSpPr>
          <p:cNvPr id="4" name="灯片编号占位符 3">
            <a:extLst>
              <a:ext uri="{FF2B5EF4-FFF2-40B4-BE49-F238E27FC236}">
                <a16:creationId xmlns:a16="http://schemas.microsoft.com/office/drawing/2014/main" id="{A29BD00D-5DD8-4CE5-B85D-5835038F69F4}"/>
              </a:ext>
            </a:extLst>
          </p:cNvPr>
          <p:cNvSpPr>
            <a:spLocks noGrp="1"/>
          </p:cNvSpPr>
          <p:nvPr>
            <p:ph type="sldNum" sz="quarter" idx="12"/>
          </p:nvPr>
        </p:nvSpPr>
        <p:spPr/>
        <p:txBody>
          <a:bodyPr/>
          <a:lstStyle/>
          <a:p>
            <a:fld id="{39603FB5-5DE6-44EA-8526-30B6B876200F}" type="slidenum">
              <a:rPr lang="zh-CN" altLang="en-US" smtClean="0"/>
              <a:pPr/>
              <a:t>79</a:t>
            </a:fld>
            <a:endParaRPr lang="zh-CN" altLang="en-US"/>
          </a:p>
        </p:txBody>
      </p:sp>
      <p:sp>
        <p:nvSpPr>
          <p:cNvPr id="5" name="文本框 4">
            <a:extLst>
              <a:ext uri="{FF2B5EF4-FFF2-40B4-BE49-F238E27FC236}">
                <a16:creationId xmlns:a16="http://schemas.microsoft.com/office/drawing/2014/main" id="{90591577-C671-4D86-9959-2EB8DABA2F79}"/>
              </a:ext>
            </a:extLst>
          </p:cNvPr>
          <p:cNvSpPr txBox="1"/>
          <p:nvPr/>
        </p:nvSpPr>
        <p:spPr>
          <a:xfrm>
            <a:off x="533400" y="1133475"/>
            <a:ext cx="10677525" cy="2585323"/>
          </a:xfrm>
          <a:prstGeom prst="rect">
            <a:avLst/>
          </a:prstGeom>
          <a:noFill/>
        </p:spPr>
        <p:txBody>
          <a:bodyPr wrap="square" rtlCol="0">
            <a:spAutoFit/>
          </a:bodyPr>
          <a:lstStyle/>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28</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np</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arange</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In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29</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x</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append</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Traceback </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most recent call last</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File </a:t>
            </a:r>
            <a:r>
              <a:rPr lang="en-US" altLang="zh-CN" kern="0">
                <a:solidFill>
                  <a:srgbClr val="808080"/>
                </a:solidFill>
                <a:latin typeface="Courier New" panose="02070309020205020404" pitchFamily="49" charset="0"/>
                <a:cs typeface="Times New Roman" panose="02020603050405020304" pitchFamily="18" charset="0"/>
              </a:rPr>
              <a:t>"&lt;ipython-input-29-7c44f7ca5c19&gt;"</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line </a:t>
            </a:r>
            <a:r>
              <a:rPr lang="en-US" altLang="zh-CN" kern="0">
                <a:solidFill>
                  <a:srgbClr val="FF0000"/>
                </a:solidFill>
                <a:latin typeface="Courier New" panose="02070309020205020404" pitchFamily="49" charset="0"/>
                <a:cs typeface="Times New Roman" panose="02020603050405020304" pitchFamily="18" charset="0"/>
              </a:rPr>
              <a:t>1</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FF"/>
                </a:solidFill>
                <a:latin typeface="Courier New" panose="02070309020205020404" pitchFamily="49" charset="0"/>
                <a:cs typeface="Times New Roman" panose="02020603050405020304" pitchFamily="18" charset="0"/>
              </a:rPr>
              <a:t>in</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b="1" kern="0">
                <a:solidFill>
                  <a:srgbClr val="000080"/>
                </a:solidFill>
                <a:latin typeface="Courier New" panose="02070309020205020404" pitchFamily="49" charset="0"/>
                <a:cs typeface="Times New Roman" panose="02020603050405020304" pitchFamily="18" charset="0"/>
              </a:rPr>
              <a:t>&lt;</a:t>
            </a:r>
            <a:r>
              <a:rPr lang="en-US" altLang="zh-CN" kern="0">
                <a:solidFill>
                  <a:srgbClr val="000000"/>
                </a:solidFill>
                <a:latin typeface="Courier New" panose="02070309020205020404" pitchFamily="49" charset="0"/>
                <a:cs typeface="Times New Roman" panose="02020603050405020304" pitchFamily="18" charset="0"/>
              </a:rPr>
              <a:t>module</a:t>
            </a:r>
            <a:r>
              <a:rPr lang="en-US" altLang="zh-CN" b="1" kern="0">
                <a:solidFill>
                  <a:srgbClr val="000080"/>
                </a:solidFill>
                <a:latin typeface="Courier New" panose="02070309020205020404" pitchFamily="49" charset="0"/>
                <a:cs typeface="Times New Roman" panose="02020603050405020304" pitchFamily="18" charset="0"/>
              </a:rPr>
              <a:t>&gt;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x</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append</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FF0000"/>
                </a:solidFill>
                <a:latin typeface="Courier New" panose="02070309020205020404" pitchFamily="49" charset="0"/>
                <a:cs typeface="Times New Roman" panose="02020603050405020304" pitchFamily="18" charset="0"/>
              </a:rPr>
              <a:t>8</a:t>
            </a:r>
            <a:r>
              <a:rPr lang="en-US" altLang="zh-CN" b="1" kern="0">
                <a:solidFill>
                  <a:srgbClr val="000080"/>
                </a:solidFill>
                <a:latin typeface="Courier New" panose="02070309020205020404" pitchFamily="49" charset="0"/>
                <a:cs typeface="Times New Roman" panose="02020603050405020304" pitchFamily="18" charset="0"/>
              </a:rPr>
              <a:t>)</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0000"/>
                </a:solidFill>
                <a:latin typeface="Courier New" panose="02070309020205020404" pitchFamily="49" charset="0"/>
                <a:cs typeface="Times New Roman" panose="02020603050405020304" pitchFamily="18" charset="0"/>
              </a:rPr>
              <a:t> </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0">
                <a:solidFill>
                  <a:srgbClr val="000000"/>
                </a:solidFill>
                <a:latin typeface="Courier New" panose="02070309020205020404" pitchFamily="49" charset="0"/>
                <a:cs typeface="Times New Roman" panose="02020603050405020304" pitchFamily="18" charset="0"/>
              </a:rPr>
              <a:t>AttributeError</a:t>
            </a:r>
            <a:r>
              <a:rPr lang="en-US" altLang="zh-CN" b="1" kern="0">
                <a:solidFill>
                  <a:srgbClr val="000080"/>
                </a:solidFill>
                <a:latin typeface="Courier New" panose="02070309020205020404" pitchFamily="49" charset="0"/>
                <a:cs typeface="Times New Roman" panose="02020603050405020304" pitchFamily="18" charset="0"/>
              </a:rPr>
              <a:t>:</a:t>
            </a:r>
            <a:r>
              <a:rPr lang="en-US" altLang="zh-CN" kern="0">
                <a:solidFill>
                  <a:srgbClr val="000000"/>
                </a:solidFill>
                <a:latin typeface="Courier New" panose="02070309020205020404" pitchFamily="49" charset="0"/>
                <a:cs typeface="Times New Roman" panose="02020603050405020304" pitchFamily="18" charset="0"/>
              </a:rPr>
              <a:t> </a:t>
            </a:r>
            <a:r>
              <a:rPr lang="en-US" altLang="zh-CN" kern="0">
                <a:solidFill>
                  <a:srgbClr val="808080"/>
                </a:solidFill>
                <a:latin typeface="Courier New" panose="02070309020205020404" pitchFamily="49" charset="0"/>
                <a:cs typeface="Times New Roman" panose="02020603050405020304" pitchFamily="18" charset="0"/>
              </a:rPr>
              <a:t>'numpy.ndarray'</a:t>
            </a:r>
            <a:r>
              <a:rPr lang="en-US" altLang="zh-CN" kern="0">
                <a:solidFill>
                  <a:srgbClr val="000000"/>
                </a:solidFill>
                <a:latin typeface="Courier New" panose="02070309020205020404" pitchFamily="49" charset="0"/>
                <a:cs typeface="Times New Roman" panose="02020603050405020304" pitchFamily="18" charset="0"/>
              </a:rPr>
              <a:t> object has no attribute </a:t>
            </a:r>
            <a:r>
              <a:rPr lang="en-US" altLang="zh-CN" kern="0">
                <a:solidFill>
                  <a:srgbClr val="808080"/>
                </a:solidFill>
                <a:latin typeface="Courier New" panose="02070309020205020404" pitchFamily="49" charset="0"/>
                <a:cs typeface="Times New Roman" panose="02020603050405020304" pitchFamily="18" charset="0"/>
              </a:rPr>
              <a:t>'append'</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7022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5FCC0-2EE3-85E6-9009-C5E2A9817A1E}"/>
              </a:ext>
            </a:extLst>
          </p:cNvPr>
          <p:cNvSpPr>
            <a:spLocks noGrp="1"/>
          </p:cNvSpPr>
          <p:nvPr>
            <p:ph type="title"/>
          </p:nvPr>
        </p:nvSpPr>
        <p:spPr>
          <a:xfrm>
            <a:off x="157716" y="171630"/>
            <a:ext cx="1979428" cy="680400"/>
          </a:xfrm>
        </p:spPr>
        <p:txBody>
          <a:bodyPr>
            <a:normAutofit fontScale="90000"/>
          </a:bodyPr>
          <a:lstStyle/>
          <a:p>
            <a:r>
              <a:rPr lang="zh-CN" altLang="en-US" b="1">
                <a:latin typeface="微软雅黑" panose="020B0503020204020204" pitchFamily="34" charset="-122"/>
                <a:ea typeface="微软雅黑" panose="020B0503020204020204" pitchFamily="34" charset="-122"/>
              </a:rPr>
              <a:t>解法二</a:t>
            </a:r>
          </a:p>
        </p:txBody>
      </p:sp>
      <p:sp>
        <p:nvSpPr>
          <p:cNvPr id="4" name="灯片编号占位符 3">
            <a:extLst>
              <a:ext uri="{FF2B5EF4-FFF2-40B4-BE49-F238E27FC236}">
                <a16:creationId xmlns:a16="http://schemas.microsoft.com/office/drawing/2014/main" id="{3AFE897C-9AF0-F0C4-D0D1-8C5602D34FEA}"/>
              </a:ext>
            </a:extLst>
          </p:cNvPr>
          <p:cNvSpPr>
            <a:spLocks noGrp="1"/>
          </p:cNvSpPr>
          <p:nvPr>
            <p:ph type="sldNum" sz="quarter" idx="12"/>
          </p:nvPr>
        </p:nvSpPr>
        <p:spPr/>
        <p:txBody>
          <a:bodyPr/>
          <a:lstStyle/>
          <a:p>
            <a:fld id="{39603FB5-5DE6-44EA-8526-30B6B876200F}" type="slidenum">
              <a:rPr lang="zh-CN" altLang="en-US" smtClean="0"/>
              <a:pPr/>
              <a:t>8</a:t>
            </a:fld>
            <a:endParaRPr lang="zh-CN" altLang="en-US"/>
          </a:p>
        </p:txBody>
      </p:sp>
      <p:graphicFrame>
        <p:nvGraphicFramePr>
          <p:cNvPr id="7" name="表格 6">
            <a:extLst>
              <a:ext uri="{FF2B5EF4-FFF2-40B4-BE49-F238E27FC236}">
                <a16:creationId xmlns:a16="http://schemas.microsoft.com/office/drawing/2014/main" id="{0F79B232-7550-56FA-E382-21FE1D29207A}"/>
              </a:ext>
            </a:extLst>
          </p:cNvPr>
          <p:cNvGraphicFramePr>
            <a:graphicFrameLocks noGrp="1"/>
          </p:cNvGraphicFramePr>
          <p:nvPr/>
        </p:nvGraphicFramePr>
        <p:xfrm>
          <a:off x="742507" y="1148779"/>
          <a:ext cx="9165264" cy="951230"/>
        </p:xfrm>
        <a:graphic>
          <a:graphicData uri="http://schemas.openxmlformats.org/drawingml/2006/table">
            <a:tbl>
              <a:tblPr firstRow="1" bandRow="1">
                <a:tableStyleId>{5C22544A-7EE6-4342-B048-85BDC9FD1C3A}</a:tableStyleId>
              </a:tblPr>
              <a:tblGrid>
                <a:gridCol w="1827692">
                  <a:extLst>
                    <a:ext uri="{9D8B030D-6E8A-4147-A177-3AD203B41FA5}">
                      <a16:colId xmlns:a16="http://schemas.microsoft.com/office/drawing/2014/main" val="1934680418"/>
                    </a:ext>
                  </a:extLst>
                </a:gridCol>
                <a:gridCol w="1834393">
                  <a:extLst>
                    <a:ext uri="{9D8B030D-6E8A-4147-A177-3AD203B41FA5}">
                      <a16:colId xmlns:a16="http://schemas.microsoft.com/office/drawing/2014/main" val="2592108060"/>
                    </a:ext>
                  </a:extLst>
                </a:gridCol>
                <a:gridCol w="1834393">
                  <a:extLst>
                    <a:ext uri="{9D8B030D-6E8A-4147-A177-3AD203B41FA5}">
                      <a16:colId xmlns:a16="http://schemas.microsoft.com/office/drawing/2014/main" val="1294855985"/>
                    </a:ext>
                  </a:extLst>
                </a:gridCol>
                <a:gridCol w="1834393">
                  <a:extLst>
                    <a:ext uri="{9D8B030D-6E8A-4147-A177-3AD203B41FA5}">
                      <a16:colId xmlns:a16="http://schemas.microsoft.com/office/drawing/2014/main" val="836059586"/>
                    </a:ext>
                  </a:extLst>
                </a:gridCol>
                <a:gridCol w="1834393">
                  <a:extLst>
                    <a:ext uri="{9D8B030D-6E8A-4147-A177-3AD203B41FA5}">
                      <a16:colId xmlns:a16="http://schemas.microsoft.com/office/drawing/2014/main" val="1869949682"/>
                    </a:ext>
                  </a:extLst>
                </a:gridCol>
              </a:tblGrid>
              <a:tr h="370840">
                <a:tc>
                  <a:txBody>
                    <a:bodyPr/>
                    <a:lstStyle/>
                    <a:p>
                      <a:pPr algn="ctr"/>
                      <a:r>
                        <a:rPr lang="zh-CN" altLang="en-US" sz="2800" b="1">
                          <a:latin typeface="微软雅黑" panose="020B0503020204020204" pitchFamily="34" charset="-122"/>
                          <a:ea typeface="微软雅黑" panose="020B0503020204020204" pitchFamily="34" charset="-122"/>
                        </a:rPr>
                        <a:t>股票名称</a:t>
                      </a:r>
                    </a:p>
                  </a:txBody>
                  <a:tcPr/>
                </a:tc>
                <a:tc>
                  <a:txBody>
                    <a:bodyPr/>
                    <a:lstStyle/>
                    <a:p>
                      <a:pPr algn="ctr"/>
                      <a:r>
                        <a:rPr lang="en-US" altLang="zh-CN" sz="2800" b="1">
                          <a:latin typeface="微软雅黑" panose="020B0503020204020204" pitchFamily="34" charset="-122"/>
                          <a:ea typeface="微软雅黑" panose="020B0503020204020204" pitchFamily="34" charset="-122"/>
                        </a:rPr>
                        <a:t>2014</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2015</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2016</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2017</a:t>
                      </a:r>
                      <a:r>
                        <a:rPr lang="zh-CN" altLang="en-US" sz="2800" b="1">
                          <a:latin typeface="微软雅黑" panose="020B0503020204020204" pitchFamily="34" charset="-122"/>
                          <a:ea typeface="微软雅黑" panose="020B0503020204020204" pitchFamily="34" charset="-122"/>
                        </a:rPr>
                        <a:t>年</a:t>
                      </a:r>
                    </a:p>
                  </a:txBody>
                  <a:tcPr/>
                </a:tc>
                <a:extLst>
                  <a:ext uri="{0D108BD9-81ED-4DB2-BD59-A6C34878D82A}">
                    <a16:rowId xmlns:a16="http://schemas.microsoft.com/office/drawing/2014/main" val="1362956568"/>
                  </a:ext>
                </a:extLst>
              </a:tr>
              <a:tr h="370840">
                <a:tc>
                  <a:txBody>
                    <a:bodyPr/>
                    <a:lstStyle/>
                    <a:p>
                      <a:pPr algn="ctr" fontAlgn="t"/>
                      <a:r>
                        <a:rPr lang="zh-CN" altLang="en-US" sz="28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2506</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5783</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8458</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12087</a:t>
                      </a:r>
                    </a:p>
                  </a:txBody>
                  <a:tcPr marL="6350" marR="6350" marT="6350" marB="0" anchor="b"/>
                </a:tc>
                <a:extLst>
                  <a:ext uri="{0D108BD9-81ED-4DB2-BD59-A6C34878D82A}">
                    <a16:rowId xmlns:a16="http://schemas.microsoft.com/office/drawing/2014/main" val="2137145105"/>
                  </a:ext>
                </a:extLst>
              </a:tr>
            </a:tbl>
          </a:graphicData>
        </a:graphic>
      </p:graphicFrame>
      <p:sp>
        <p:nvSpPr>
          <p:cNvPr id="5" name="文本框 4">
            <a:extLst>
              <a:ext uri="{FF2B5EF4-FFF2-40B4-BE49-F238E27FC236}">
                <a16:creationId xmlns:a16="http://schemas.microsoft.com/office/drawing/2014/main" id="{1591FC7B-CC35-DA06-4C90-5E6902091FF2}"/>
              </a:ext>
            </a:extLst>
          </p:cNvPr>
          <p:cNvSpPr txBox="1"/>
          <p:nvPr/>
        </p:nvSpPr>
        <p:spPr>
          <a:xfrm>
            <a:off x="157716" y="2588665"/>
            <a:ext cx="12367158" cy="2492990"/>
          </a:xfrm>
          <a:prstGeom prst="rect">
            <a:avLst/>
          </a:prstGeom>
          <a:noFill/>
        </p:spPr>
        <p:txBody>
          <a:bodyPr wrap="square">
            <a:spAutoFit/>
          </a:bodyPr>
          <a:lstStyle/>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com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2506, 5783, 8458, 12087]</a:t>
            </a:r>
            <a:endParaRPr lang="zh-CN" altLang="zh-CN" sz="36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year_n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com</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year_n_1 </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com</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returns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map</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lambda</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x</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x</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year_n</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year_n_1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just">
              <a:buFont typeface="+mj-ea"/>
              <a:buAutoNum type="circleNumDbPlain"/>
            </a:pPr>
            <a:r>
              <a:rPr lang="en-US" altLang="zh-CN" sz="3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list</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32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returns</a:t>
            </a:r>
            <a:r>
              <a:rPr lang="en-US" altLang="zh-CN" sz="3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04562240-A970-4310-9FAF-7DBBF0B1B605}"/>
              </a:ext>
            </a:extLst>
          </p:cNvPr>
          <p:cNvSpPr txBox="1"/>
          <p:nvPr/>
        </p:nvSpPr>
        <p:spPr>
          <a:xfrm>
            <a:off x="2534093" y="5508059"/>
            <a:ext cx="3561907" cy="646331"/>
          </a:xfrm>
          <a:prstGeom prst="rect">
            <a:avLst/>
          </a:prstGeom>
          <a:noFill/>
        </p:spPr>
        <p:txBody>
          <a:bodyPr wrap="square">
            <a:spAutoFit/>
          </a:bodyPr>
          <a:lstStyle/>
          <a:p>
            <a:r>
              <a:rPr lang="zh-CN" altLang="en-US" sz="3600" b="1"/>
              <a:t>[1.30, 0.46, 0.42</a:t>
            </a:r>
            <a:r>
              <a:rPr lang="zh-CN" altLang="en-US" sz="2800"/>
              <a:t>]</a:t>
            </a:r>
          </a:p>
        </p:txBody>
      </p:sp>
      <p:cxnSp>
        <p:nvCxnSpPr>
          <p:cNvPr id="10" name="直接连接符 9">
            <a:extLst>
              <a:ext uri="{FF2B5EF4-FFF2-40B4-BE49-F238E27FC236}">
                <a16:creationId xmlns:a16="http://schemas.microsoft.com/office/drawing/2014/main" id="{2BD1075F-9F96-1A18-4301-8FF8D466FC25}"/>
              </a:ext>
            </a:extLst>
          </p:cNvPr>
          <p:cNvCxnSpPr/>
          <p:nvPr/>
        </p:nvCxnSpPr>
        <p:spPr>
          <a:xfrm>
            <a:off x="4582633" y="903767"/>
            <a:ext cx="47066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5CE084-2201-0B1E-AF1D-8A9C54645C72}"/>
              </a:ext>
            </a:extLst>
          </p:cNvPr>
          <p:cNvSpPr txBox="1"/>
          <p:nvPr/>
        </p:nvSpPr>
        <p:spPr>
          <a:xfrm>
            <a:off x="9470066" y="577524"/>
            <a:ext cx="1979427" cy="584775"/>
          </a:xfrm>
          <a:prstGeom prst="rect">
            <a:avLst/>
          </a:prstGeom>
          <a:noFill/>
        </p:spPr>
        <p:txBody>
          <a:bodyPr wrap="square">
            <a:spAutoFit/>
          </a:bodyPr>
          <a:lstStyle/>
          <a:p>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com[1:]</a:t>
            </a:r>
            <a:endParaRPr lang="zh-CN" altLang="en-US" sz="3200">
              <a:solidFill>
                <a:srgbClr val="002060"/>
              </a:solidFill>
            </a:endParaRPr>
          </a:p>
        </p:txBody>
      </p:sp>
      <p:cxnSp>
        <p:nvCxnSpPr>
          <p:cNvPr id="13" name="直接连接符 12">
            <a:extLst>
              <a:ext uri="{FF2B5EF4-FFF2-40B4-BE49-F238E27FC236}">
                <a16:creationId xmlns:a16="http://schemas.microsoft.com/office/drawing/2014/main" id="{E10DADCA-C235-70CA-6862-6F9F65AA0BE1}"/>
              </a:ext>
            </a:extLst>
          </p:cNvPr>
          <p:cNvCxnSpPr/>
          <p:nvPr/>
        </p:nvCxnSpPr>
        <p:spPr>
          <a:xfrm>
            <a:off x="2971790" y="2268278"/>
            <a:ext cx="47066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5B15B58-65DB-44DC-3FCA-7118A794B787}"/>
              </a:ext>
            </a:extLst>
          </p:cNvPr>
          <p:cNvSpPr txBox="1"/>
          <p:nvPr/>
        </p:nvSpPr>
        <p:spPr>
          <a:xfrm>
            <a:off x="981730" y="2065445"/>
            <a:ext cx="1990060" cy="523220"/>
          </a:xfrm>
          <a:prstGeom prst="rect">
            <a:avLst/>
          </a:prstGeom>
          <a:noFill/>
        </p:spPr>
        <p:txBody>
          <a:bodyPr wrap="square">
            <a:spAutoFit/>
          </a:bodyPr>
          <a:lstStyle/>
          <a:p>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com[:-1]</a:t>
            </a:r>
            <a:endParaRPr lang="zh-CN" altLang="en-US" sz="2800">
              <a:solidFill>
                <a:srgbClr val="002060"/>
              </a:solidFill>
            </a:endParaRPr>
          </a:p>
        </p:txBody>
      </p:sp>
    </p:spTree>
    <p:extLst>
      <p:ext uri="{BB962C8B-B14F-4D97-AF65-F5344CB8AC3E}">
        <p14:creationId xmlns:p14="http://schemas.microsoft.com/office/powerpoint/2010/main" val="11058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修改数组中的元素值</a:t>
            </a:r>
            <a:r>
              <a:rPr lang="en-US">
                <a:latin typeface="微软雅黑" panose="020B0503020204020204" pitchFamily="34" charset="-122"/>
                <a:ea typeface="微软雅黑" panose="020B0503020204020204" pitchFamily="34" charset="-122"/>
              </a:rPr>
              <a:t>--insert</a:t>
            </a:r>
          </a:p>
        </p:txBody>
      </p:sp>
      <p:sp>
        <p:nvSpPr>
          <p:cNvPr id="4" name="灯片编号占位符 3">
            <a:extLst>
              <a:ext uri="{FF2B5EF4-FFF2-40B4-BE49-F238E27FC236}">
                <a16:creationId xmlns:a16="http://schemas.microsoft.com/office/drawing/2014/main" id="{E1559325-DA7A-45F4-9738-7928A5F06874}"/>
              </a:ext>
            </a:extLst>
          </p:cNvPr>
          <p:cNvSpPr>
            <a:spLocks noGrp="1"/>
          </p:cNvSpPr>
          <p:nvPr>
            <p:ph type="sldNum" sz="quarter" idx="12"/>
          </p:nvPr>
        </p:nvSpPr>
        <p:spPr/>
        <p:txBody>
          <a:bodyPr/>
          <a:lstStyle/>
          <a:p>
            <a:fld id="{39603FB5-5DE6-44EA-8526-30B6B876200F}" type="slidenum">
              <a:rPr lang="zh-CN" altLang="en-US" smtClean="0"/>
              <a:pPr/>
              <a:t>80</a:t>
            </a:fld>
            <a:endParaRPr lang="zh-CN" altLang="en-US"/>
          </a:p>
        </p:txBody>
      </p:sp>
      <p:sp>
        <p:nvSpPr>
          <p:cNvPr id="8" name="文本框 7">
            <a:extLst>
              <a:ext uri="{FF2B5EF4-FFF2-40B4-BE49-F238E27FC236}">
                <a16:creationId xmlns:a16="http://schemas.microsoft.com/office/drawing/2014/main" id="{F5F3495C-6A0A-436E-A860-9B46150F2C8A}"/>
              </a:ext>
            </a:extLst>
          </p:cNvPr>
          <p:cNvSpPr txBox="1"/>
          <p:nvPr/>
        </p:nvSpPr>
        <p:spPr>
          <a:xfrm>
            <a:off x="782822" y="1159672"/>
            <a:ext cx="8635666" cy="2677656"/>
          </a:xfrm>
          <a:prstGeom prst="rect">
            <a:avLst/>
          </a:prstGeom>
          <a:noFill/>
        </p:spPr>
        <p:txBody>
          <a:bodyPr wrap="square">
            <a:spAutoFit/>
          </a:bodyPr>
          <a:lstStyle/>
          <a:p>
            <a:r>
              <a:rPr lang="en-US" altLang="zh-CN" sz="2800" b="0" i="0">
                <a:solidFill>
                  <a:srgbClr val="FF0000"/>
                </a:solidFill>
                <a:effectLst/>
                <a:latin typeface="Consolas" panose="020B0609020204030204" pitchFamily="49" charset="0"/>
              </a:rPr>
              <a:t>numpy.insert(arr,obj,value,axis=None)</a:t>
            </a:r>
            <a:br>
              <a:rPr lang="en-US" altLang="zh-CN" sz="2800">
                <a:solidFill>
                  <a:srgbClr val="FF0000"/>
                </a:solidFill>
                <a:latin typeface="Consolas" panose="020B0609020204030204" pitchFamily="49" charset="0"/>
              </a:rPr>
            </a:br>
            <a:r>
              <a:rPr lang="zh-CN" altLang="en-US" sz="2800" b="0" i="0">
                <a:solidFill>
                  <a:srgbClr val="FF0000"/>
                </a:solidFill>
                <a:effectLst/>
                <a:latin typeface="Consolas" panose="020B0609020204030204" pitchFamily="49" charset="0"/>
              </a:rPr>
              <a:t>同理，</a:t>
            </a:r>
            <a:r>
              <a:rPr lang="en-US" altLang="zh-CN" sz="2800" b="0" i="0">
                <a:solidFill>
                  <a:srgbClr val="FF0000"/>
                </a:solidFill>
                <a:effectLst/>
                <a:latin typeface="Consolas" panose="020B0609020204030204" pitchFamily="49" charset="0"/>
              </a:rPr>
              <a:t>value</a:t>
            </a:r>
            <a:r>
              <a:rPr lang="zh-CN" altLang="en-US" sz="2800" b="0" i="0">
                <a:solidFill>
                  <a:srgbClr val="FF0000"/>
                </a:solidFill>
                <a:effectLst/>
                <a:latin typeface="Consolas" panose="020B0609020204030204" pitchFamily="49" charset="0"/>
              </a:rPr>
              <a:t>为插入的数值</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arr:</a:t>
            </a:r>
            <a:r>
              <a:rPr lang="zh-CN" altLang="en-US" sz="2800" b="0" i="0">
                <a:solidFill>
                  <a:srgbClr val="FF0000"/>
                </a:solidFill>
                <a:effectLst/>
                <a:latin typeface="Consolas" panose="020B0609020204030204" pitchFamily="49" charset="0"/>
              </a:rPr>
              <a:t>为目标向量</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obj:</a:t>
            </a:r>
            <a:r>
              <a:rPr lang="zh-CN" altLang="en-US" sz="2800" b="0" i="0">
                <a:solidFill>
                  <a:srgbClr val="FF0000"/>
                </a:solidFill>
                <a:effectLst/>
                <a:latin typeface="Consolas" panose="020B0609020204030204" pitchFamily="49" charset="0"/>
              </a:rPr>
              <a:t>为目标位置</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value:</a:t>
            </a:r>
            <a:r>
              <a:rPr lang="zh-CN" altLang="en-US" sz="2800" b="0" i="0">
                <a:solidFill>
                  <a:srgbClr val="FF0000"/>
                </a:solidFill>
                <a:effectLst/>
                <a:latin typeface="Consolas" panose="020B0609020204030204" pitchFamily="49" charset="0"/>
              </a:rPr>
              <a:t>为想要插入的数值</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axis:</a:t>
            </a:r>
            <a:r>
              <a:rPr lang="zh-CN" altLang="en-US" sz="2800" b="0" i="0">
                <a:solidFill>
                  <a:srgbClr val="FF0000"/>
                </a:solidFill>
                <a:effectLst/>
                <a:latin typeface="Consolas" panose="020B0609020204030204" pitchFamily="49" charset="0"/>
              </a:rPr>
              <a:t>为插入的维度</a:t>
            </a:r>
            <a:endParaRPr lang="zh-CN" altLang="en-US" sz="2800">
              <a:solidFill>
                <a:srgbClr val="FF0000"/>
              </a:solidFill>
              <a:latin typeface="Consolas" panose="020B0609020204030204" pitchFamily="49" charset="0"/>
            </a:endParaRPr>
          </a:p>
        </p:txBody>
      </p:sp>
    </p:spTree>
    <p:extLst>
      <p:ext uri="{BB962C8B-B14F-4D97-AF65-F5344CB8AC3E}">
        <p14:creationId xmlns:p14="http://schemas.microsoft.com/office/powerpoint/2010/main" val="2265454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修改数组中的元素值</a:t>
            </a:r>
          </a:p>
        </p:txBody>
      </p:sp>
      <p:sp>
        <p:nvSpPr>
          <p:cNvPr id="3" name="Content Placeholder 2"/>
          <p:cNvSpPr>
            <a:spLocks noGrp="1"/>
          </p:cNvSpPr>
          <p:nvPr>
            <p:ph idx="1"/>
          </p:nvPr>
        </p:nvSpPr>
        <p:spPr/>
        <p:txBody>
          <a:bodyPr>
            <a:normAutofit/>
          </a:bodyPr>
          <a:lstStyle/>
          <a:p>
            <a:pPr marL="0" indent="0">
              <a:buNone/>
            </a:pPr>
            <a:r>
              <a:rPr lang="en-US"/>
              <a:t>&gt;&gt;&gt; x = np.arange(8)</a:t>
            </a:r>
          </a:p>
          <a:p>
            <a:pPr marL="0" indent="0">
              <a:buNone/>
            </a:pPr>
            <a:r>
              <a:rPr lang="en-US"/>
              <a:t>&gt;&gt;&gt; x</a:t>
            </a:r>
          </a:p>
          <a:p>
            <a:pPr marL="0" indent="0">
              <a:buNone/>
            </a:pPr>
            <a:r>
              <a:rPr lang="en-US">
                <a:solidFill>
                  <a:srgbClr val="00B0F0"/>
                </a:solidFill>
              </a:rPr>
              <a:t>array([0, 1, 2, 3, 4, 5, 6, 7])</a:t>
            </a:r>
          </a:p>
          <a:p>
            <a:pPr marL="0" indent="0">
              <a:buNone/>
            </a:pPr>
            <a:r>
              <a:rPr lang="en-US"/>
              <a:t>&gt;&gt;&gt; np.insert(x, 1, 8)            # 返回新数组，插入元素</a:t>
            </a:r>
          </a:p>
          <a:p>
            <a:pPr marL="0" indent="0">
              <a:buNone/>
            </a:pPr>
            <a:r>
              <a:rPr lang="en-US">
                <a:solidFill>
                  <a:srgbClr val="00B0F0"/>
                </a:solidFill>
              </a:rPr>
              <a:t>array([0, 8, 1, 2, 3, 4, 5, 6, 7])</a:t>
            </a:r>
          </a:p>
        </p:txBody>
      </p:sp>
      <p:sp>
        <p:nvSpPr>
          <p:cNvPr id="4" name="灯片编号占位符 3">
            <a:extLst>
              <a:ext uri="{FF2B5EF4-FFF2-40B4-BE49-F238E27FC236}">
                <a16:creationId xmlns:a16="http://schemas.microsoft.com/office/drawing/2014/main" id="{E1559325-DA7A-45F4-9738-7928A5F06874}"/>
              </a:ext>
            </a:extLst>
          </p:cNvPr>
          <p:cNvSpPr>
            <a:spLocks noGrp="1"/>
          </p:cNvSpPr>
          <p:nvPr>
            <p:ph type="sldNum" sz="quarter" idx="12"/>
          </p:nvPr>
        </p:nvSpPr>
        <p:spPr/>
        <p:txBody>
          <a:bodyPr/>
          <a:lstStyle/>
          <a:p>
            <a:fld id="{39603FB5-5DE6-44EA-8526-30B6B876200F}" type="slidenum">
              <a:rPr lang="zh-CN" altLang="en-US" smtClean="0"/>
              <a:pPr/>
              <a:t>81</a:t>
            </a:fld>
            <a:endParaRPr lang="zh-CN" altLang="en-US"/>
          </a:p>
        </p:txBody>
      </p:sp>
    </p:spTree>
    <p:extLst>
      <p:ext uri="{BB962C8B-B14F-4D97-AF65-F5344CB8AC3E}">
        <p14:creationId xmlns:p14="http://schemas.microsoft.com/office/powerpoint/2010/main" val="3096555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5B14D-09DD-4A68-A5F7-67630355A0E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删除</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数组中的元素</a:t>
            </a:r>
            <a:r>
              <a:rPr lang="en-US" altLang="zh-CN">
                <a:latin typeface="微软雅黑" panose="020B0503020204020204" pitchFamily="34" charset="-122"/>
                <a:ea typeface="微软雅黑" panose="020B0503020204020204" pitchFamily="34" charset="-122"/>
              </a:rPr>
              <a:t>--delete</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291FC95-D70E-43E3-97A1-975A60AC9949}"/>
              </a:ext>
            </a:extLst>
          </p:cNvPr>
          <p:cNvSpPr>
            <a:spLocks noGrp="1"/>
          </p:cNvSpPr>
          <p:nvPr>
            <p:ph type="sldNum" sz="quarter" idx="12"/>
          </p:nvPr>
        </p:nvSpPr>
        <p:spPr/>
        <p:txBody>
          <a:bodyPr/>
          <a:lstStyle/>
          <a:p>
            <a:fld id="{39603FB5-5DE6-44EA-8526-30B6B876200F}" type="slidenum">
              <a:rPr lang="zh-CN" altLang="en-US" smtClean="0"/>
              <a:pPr/>
              <a:t>82</a:t>
            </a:fld>
            <a:endParaRPr lang="zh-CN" altLang="en-US"/>
          </a:p>
        </p:txBody>
      </p:sp>
      <p:sp>
        <p:nvSpPr>
          <p:cNvPr id="12" name="文本框 11">
            <a:extLst>
              <a:ext uri="{FF2B5EF4-FFF2-40B4-BE49-F238E27FC236}">
                <a16:creationId xmlns:a16="http://schemas.microsoft.com/office/drawing/2014/main" id="{57EA50BC-956E-484F-BD95-012D4874D729}"/>
              </a:ext>
            </a:extLst>
          </p:cNvPr>
          <p:cNvSpPr txBox="1"/>
          <p:nvPr/>
        </p:nvSpPr>
        <p:spPr>
          <a:xfrm>
            <a:off x="773027" y="1372742"/>
            <a:ext cx="10813384" cy="2677656"/>
          </a:xfrm>
          <a:prstGeom prst="rect">
            <a:avLst/>
          </a:prstGeom>
          <a:noFill/>
        </p:spPr>
        <p:txBody>
          <a:bodyPr wrap="square">
            <a:spAutoFit/>
          </a:bodyPr>
          <a:lstStyle/>
          <a:p>
            <a:r>
              <a:rPr lang="en-US" altLang="zh-CN" sz="2800" b="0" i="0">
                <a:solidFill>
                  <a:srgbClr val="FF0000"/>
                </a:solidFill>
                <a:effectLst/>
                <a:latin typeface="Consolas" panose="020B0609020204030204" pitchFamily="49" charset="0"/>
              </a:rPr>
              <a:t>numpy.delete(arr,obj,axis=None)</a:t>
            </a:r>
            <a:br>
              <a:rPr lang="en-US" altLang="zh-CN"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arr:</a:t>
            </a:r>
            <a:r>
              <a:rPr lang="zh-CN" altLang="en-US" sz="2800" b="0" i="0">
                <a:solidFill>
                  <a:srgbClr val="FF0000"/>
                </a:solidFill>
                <a:effectLst/>
                <a:latin typeface="Consolas" panose="020B0609020204030204" pitchFamily="49" charset="0"/>
              </a:rPr>
              <a:t>输入向量</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obj:</a:t>
            </a:r>
            <a:r>
              <a:rPr lang="zh-CN" altLang="en-US" sz="2800" b="0" i="0">
                <a:solidFill>
                  <a:srgbClr val="FF0000"/>
                </a:solidFill>
                <a:effectLst/>
                <a:latin typeface="Consolas" panose="020B0609020204030204" pitchFamily="49" charset="0"/>
              </a:rPr>
              <a:t>表明哪一个子向量应该被移除。可以为整数或一个</a:t>
            </a:r>
            <a:r>
              <a:rPr lang="en-US" altLang="zh-CN" sz="2800" b="0" i="0">
                <a:solidFill>
                  <a:srgbClr val="FF0000"/>
                </a:solidFill>
                <a:effectLst/>
                <a:latin typeface="Consolas" panose="020B0609020204030204" pitchFamily="49" charset="0"/>
              </a:rPr>
              <a:t>int</a:t>
            </a:r>
            <a:r>
              <a:rPr lang="zh-CN" altLang="en-US" sz="2800" b="0" i="0">
                <a:solidFill>
                  <a:srgbClr val="FF0000"/>
                </a:solidFill>
                <a:effectLst/>
                <a:latin typeface="Consolas" panose="020B0609020204030204" pitchFamily="49" charset="0"/>
              </a:rPr>
              <a:t>型的向量</a:t>
            </a:r>
            <a:br>
              <a:rPr lang="zh-CN" altLang="en-US" sz="2800">
                <a:solidFill>
                  <a:srgbClr val="FF0000"/>
                </a:solidFill>
                <a:latin typeface="Consolas" panose="020B0609020204030204" pitchFamily="49" charset="0"/>
              </a:rPr>
            </a:br>
            <a:r>
              <a:rPr lang="en-US" altLang="zh-CN" sz="2800" b="0" i="0">
                <a:solidFill>
                  <a:srgbClr val="FF0000"/>
                </a:solidFill>
                <a:effectLst/>
                <a:latin typeface="Consolas" panose="020B0609020204030204" pitchFamily="49" charset="0"/>
              </a:rPr>
              <a:t>axis:</a:t>
            </a:r>
            <a:r>
              <a:rPr lang="zh-CN" altLang="en-US" sz="2800" b="0" i="0">
                <a:solidFill>
                  <a:srgbClr val="FF0000"/>
                </a:solidFill>
                <a:effectLst/>
                <a:latin typeface="Consolas" panose="020B0609020204030204" pitchFamily="49" charset="0"/>
              </a:rPr>
              <a:t>表明删除哪个轴的子向量，若默认，则返回一个被拉平的向量</a:t>
            </a:r>
            <a:endParaRPr lang="en-US" altLang="zh-CN" sz="2800" b="0" i="0">
              <a:solidFill>
                <a:srgbClr val="FF0000"/>
              </a:solidFill>
              <a:effectLst/>
              <a:latin typeface="Consolas" panose="020B0609020204030204" pitchFamily="49" charset="0"/>
            </a:endParaRPr>
          </a:p>
          <a:p>
            <a:endParaRPr lang="en-US" altLang="zh-CN" sz="2800">
              <a:solidFill>
                <a:srgbClr val="FF0000"/>
              </a:solidFill>
              <a:latin typeface="Consolas" panose="020B0609020204030204" pitchFamily="49" charset="0"/>
            </a:endParaRPr>
          </a:p>
          <a:p>
            <a:r>
              <a:rPr lang="zh-CN" altLang="en-US" sz="2800">
                <a:solidFill>
                  <a:srgbClr val="FF0000"/>
                </a:solidFill>
                <a:latin typeface="Consolas" panose="020B0609020204030204" pitchFamily="49" charset="0"/>
              </a:rPr>
              <a:t>说明：只能整行或整列的删除</a:t>
            </a:r>
          </a:p>
        </p:txBody>
      </p:sp>
    </p:spTree>
    <p:extLst>
      <p:ext uri="{BB962C8B-B14F-4D97-AF65-F5344CB8AC3E}">
        <p14:creationId xmlns:p14="http://schemas.microsoft.com/office/powerpoint/2010/main" val="1280517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5B14D-09DD-4A68-A5F7-67630355A0E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删除</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数组中的元素</a:t>
            </a:r>
            <a:r>
              <a:rPr lang="en-US" altLang="zh-CN">
                <a:latin typeface="微软雅黑" panose="020B0503020204020204" pitchFamily="34" charset="-122"/>
                <a:ea typeface="微软雅黑" panose="020B0503020204020204" pitchFamily="34" charset="-122"/>
              </a:rPr>
              <a:t>--delete</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291FC95-D70E-43E3-97A1-975A60AC9949}"/>
              </a:ext>
            </a:extLst>
          </p:cNvPr>
          <p:cNvSpPr>
            <a:spLocks noGrp="1"/>
          </p:cNvSpPr>
          <p:nvPr>
            <p:ph type="sldNum" sz="quarter" idx="12"/>
          </p:nvPr>
        </p:nvSpPr>
        <p:spPr/>
        <p:txBody>
          <a:bodyPr/>
          <a:lstStyle/>
          <a:p>
            <a:fld id="{39603FB5-5DE6-44EA-8526-30B6B876200F}" type="slidenum">
              <a:rPr lang="zh-CN" altLang="en-US" smtClean="0"/>
              <a:pPr/>
              <a:t>83</a:t>
            </a:fld>
            <a:endParaRPr lang="zh-CN" altLang="en-US"/>
          </a:p>
        </p:txBody>
      </p:sp>
      <p:sp>
        <p:nvSpPr>
          <p:cNvPr id="6" name="文本框 5">
            <a:extLst>
              <a:ext uri="{FF2B5EF4-FFF2-40B4-BE49-F238E27FC236}">
                <a16:creationId xmlns:a16="http://schemas.microsoft.com/office/drawing/2014/main" id="{EBD6EF75-F387-4C9B-B403-6038682DD10F}"/>
              </a:ext>
            </a:extLst>
          </p:cNvPr>
          <p:cNvSpPr txBox="1"/>
          <p:nvPr/>
        </p:nvSpPr>
        <p:spPr>
          <a:xfrm>
            <a:off x="424112" y="831048"/>
            <a:ext cx="8671761" cy="3539430"/>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1B276AA7-4B8E-4529-817E-F2EE25CA8090}"/>
              </a:ext>
            </a:extLst>
          </p:cNvPr>
          <p:cNvSpPr txBox="1"/>
          <p:nvPr/>
        </p:nvSpPr>
        <p:spPr>
          <a:xfrm>
            <a:off x="5017168" y="2108320"/>
            <a:ext cx="7528760" cy="4524315"/>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delete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769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1000"/>
                                        <p:tgtEl>
                                          <p:spTgt spid="8">
                                            <p:txEl>
                                              <p:pRg st="5" end="5"/>
                                            </p:txEl>
                                          </p:spTgt>
                                        </p:tgtEl>
                                      </p:cBhvr>
                                    </p:animEffect>
                                    <p:anim calcmode="lin" valueType="num">
                                      <p:cBhvr>
                                        <p:cTn id="3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fade">
                                      <p:cBhvr>
                                        <p:cTn id="39" dur="1000"/>
                                        <p:tgtEl>
                                          <p:spTgt spid="8">
                                            <p:txEl>
                                              <p:pRg st="7" end="7"/>
                                            </p:txEl>
                                          </p:spTgt>
                                        </p:tgtEl>
                                      </p:cBhvr>
                                    </p:animEffect>
                                    <p:anim calcmode="lin" valueType="num">
                                      <p:cBhvr>
                                        <p:cTn id="40"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animEffect transition="in" filter="fade">
                                      <p:cBhvr>
                                        <p:cTn id="44" dur="1000"/>
                                        <p:tgtEl>
                                          <p:spTgt spid="8">
                                            <p:txEl>
                                              <p:pRg st="8" end="8"/>
                                            </p:txEl>
                                          </p:spTgt>
                                        </p:tgtEl>
                                      </p:cBhvr>
                                    </p:animEffect>
                                    <p:anim calcmode="lin" valueType="num">
                                      <p:cBhvr>
                                        <p:cTn id="45"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1000"/>
                                        <p:tgtEl>
                                          <p:spTgt spid="8">
                                            <p:txEl>
                                              <p:pRg st="9" end="9"/>
                                            </p:txEl>
                                          </p:spTgt>
                                        </p:tgtEl>
                                      </p:cBhvr>
                                    </p:animEffect>
                                    <p:anim calcmode="lin" valueType="num">
                                      <p:cBhvr>
                                        <p:cTn id="50"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animEffect transition="in" filter="fade">
                                      <p:cBhvr>
                                        <p:cTn id="54" dur="1000"/>
                                        <p:tgtEl>
                                          <p:spTgt spid="8">
                                            <p:txEl>
                                              <p:pRg st="10" end="10"/>
                                            </p:txEl>
                                          </p:spTgt>
                                        </p:tgtEl>
                                      </p:cBhvr>
                                    </p:animEffect>
                                    <p:anim calcmode="lin" valueType="num">
                                      <p:cBhvr>
                                        <p:cTn id="55"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
                                            <p:txEl>
                                              <p:pRg st="11" end="11"/>
                                            </p:txEl>
                                          </p:spTgt>
                                        </p:tgtEl>
                                        <p:attrNameLst>
                                          <p:attrName>style.visibility</p:attrName>
                                        </p:attrNameLst>
                                      </p:cBhvr>
                                      <p:to>
                                        <p:strVal val="visible"/>
                                      </p:to>
                                    </p:set>
                                    <p:animEffect transition="in" filter="fade">
                                      <p:cBhvr>
                                        <p:cTn id="59" dur="1000"/>
                                        <p:tgtEl>
                                          <p:spTgt spid="8">
                                            <p:txEl>
                                              <p:pRg st="11" end="11"/>
                                            </p:txEl>
                                          </p:spTgt>
                                        </p:tgtEl>
                                      </p:cBhvr>
                                    </p:animEffect>
                                    <p:anim calcmode="lin" valueType="num">
                                      <p:cBhvr>
                                        <p:cTn id="60"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5B14D-09DD-4A68-A5F7-67630355A0E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删除</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数组中的元素</a:t>
            </a:r>
            <a:r>
              <a:rPr lang="en-US" altLang="zh-CN">
                <a:latin typeface="微软雅黑" panose="020B0503020204020204" pitchFamily="34" charset="-122"/>
                <a:ea typeface="微软雅黑" panose="020B0503020204020204" pitchFamily="34" charset="-122"/>
              </a:rPr>
              <a:t>--delete</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291FC95-D70E-43E3-97A1-975A60AC9949}"/>
              </a:ext>
            </a:extLst>
          </p:cNvPr>
          <p:cNvSpPr>
            <a:spLocks noGrp="1"/>
          </p:cNvSpPr>
          <p:nvPr>
            <p:ph type="sldNum" sz="quarter" idx="12"/>
          </p:nvPr>
        </p:nvSpPr>
        <p:spPr/>
        <p:txBody>
          <a:bodyPr/>
          <a:lstStyle/>
          <a:p>
            <a:fld id="{39603FB5-5DE6-44EA-8526-30B6B876200F}" type="slidenum">
              <a:rPr lang="zh-CN" altLang="en-US" smtClean="0"/>
              <a:pPr/>
              <a:t>84</a:t>
            </a:fld>
            <a:endParaRPr lang="zh-CN" altLang="en-US"/>
          </a:p>
        </p:txBody>
      </p:sp>
      <p:sp>
        <p:nvSpPr>
          <p:cNvPr id="6" name="文本框 5">
            <a:extLst>
              <a:ext uri="{FF2B5EF4-FFF2-40B4-BE49-F238E27FC236}">
                <a16:creationId xmlns:a16="http://schemas.microsoft.com/office/drawing/2014/main" id="{EBD6EF75-F387-4C9B-B403-6038682DD10F}"/>
              </a:ext>
            </a:extLst>
          </p:cNvPr>
          <p:cNvSpPr txBox="1"/>
          <p:nvPr/>
        </p:nvSpPr>
        <p:spPr>
          <a:xfrm>
            <a:off x="424111" y="746827"/>
            <a:ext cx="8671761" cy="3539430"/>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E5EBB775-2C31-4810-BF37-452A949D2C51}"/>
              </a:ext>
            </a:extLst>
          </p:cNvPr>
          <p:cNvSpPr txBox="1"/>
          <p:nvPr/>
        </p:nvSpPr>
        <p:spPr>
          <a:xfrm>
            <a:off x="4759992" y="3159297"/>
            <a:ext cx="8671760" cy="2739211"/>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7</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B</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delete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B</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8</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0254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anim calcmode="lin" valueType="num">
                                      <p:cBhvr>
                                        <p:cTn id="2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1000"/>
                                        <p:tgtEl>
                                          <p:spTgt spid="7">
                                            <p:txEl>
                                              <p:pRg st="6" end="6"/>
                                            </p:txEl>
                                          </p:spTgt>
                                        </p:tgtEl>
                                      </p:cBhvr>
                                    </p:animEffect>
                                    <p:anim calcmode="lin" valueType="num">
                                      <p:cBhvr>
                                        <p:cTn id="28"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5B14D-09DD-4A68-A5F7-67630355A0E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删除</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数组中的元素</a:t>
            </a:r>
            <a:r>
              <a:rPr lang="en-US" altLang="zh-CN">
                <a:latin typeface="微软雅黑" panose="020B0503020204020204" pitchFamily="34" charset="-122"/>
                <a:ea typeface="微软雅黑" panose="020B0503020204020204" pitchFamily="34" charset="-122"/>
              </a:rPr>
              <a:t>--delete</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291FC95-D70E-43E3-97A1-975A60AC9949}"/>
              </a:ext>
            </a:extLst>
          </p:cNvPr>
          <p:cNvSpPr>
            <a:spLocks noGrp="1"/>
          </p:cNvSpPr>
          <p:nvPr>
            <p:ph type="sldNum" sz="quarter" idx="12"/>
          </p:nvPr>
        </p:nvSpPr>
        <p:spPr/>
        <p:txBody>
          <a:bodyPr/>
          <a:lstStyle/>
          <a:p>
            <a:fld id="{39603FB5-5DE6-44EA-8526-30B6B876200F}" type="slidenum">
              <a:rPr lang="zh-CN" altLang="en-US" smtClean="0"/>
              <a:pPr/>
              <a:t>85</a:t>
            </a:fld>
            <a:endParaRPr lang="zh-CN" altLang="en-US"/>
          </a:p>
        </p:txBody>
      </p:sp>
      <p:sp>
        <p:nvSpPr>
          <p:cNvPr id="6" name="文本框 5">
            <a:extLst>
              <a:ext uri="{FF2B5EF4-FFF2-40B4-BE49-F238E27FC236}">
                <a16:creationId xmlns:a16="http://schemas.microsoft.com/office/drawing/2014/main" id="{EBD6EF75-F387-4C9B-B403-6038682DD10F}"/>
              </a:ext>
            </a:extLst>
          </p:cNvPr>
          <p:cNvSpPr txBox="1"/>
          <p:nvPr/>
        </p:nvSpPr>
        <p:spPr>
          <a:xfrm>
            <a:off x="424111" y="746827"/>
            <a:ext cx="8671761" cy="3539430"/>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A05ACFDC-CEA3-470A-8EDD-BF37CB8DE38D}"/>
              </a:ext>
            </a:extLst>
          </p:cNvPr>
          <p:cNvSpPr txBox="1"/>
          <p:nvPr/>
        </p:nvSpPr>
        <p:spPr>
          <a:xfrm>
            <a:off x="4319337" y="3544306"/>
            <a:ext cx="8398042" cy="2677656"/>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delete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C</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3092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5B14D-09DD-4A68-A5F7-67630355A0E3}"/>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删除</a:t>
            </a:r>
            <a:r>
              <a:rPr lang="en-US" altLang="zh-CN">
                <a:latin typeface="微软雅黑" panose="020B0503020204020204" pitchFamily="34" charset="-122"/>
                <a:ea typeface="微软雅黑" panose="020B0503020204020204" pitchFamily="34" charset="-122"/>
              </a:rPr>
              <a:t>numpy</a:t>
            </a:r>
            <a:r>
              <a:rPr lang="zh-CN" altLang="en-US">
                <a:latin typeface="微软雅黑" panose="020B0503020204020204" pitchFamily="34" charset="-122"/>
                <a:ea typeface="微软雅黑" panose="020B0503020204020204" pitchFamily="34" charset="-122"/>
              </a:rPr>
              <a:t>数组中的元素</a:t>
            </a:r>
            <a:r>
              <a:rPr lang="en-US" altLang="zh-CN">
                <a:latin typeface="微软雅黑" panose="020B0503020204020204" pitchFamily="34" charset="-122"/>
                <a:ea typeface="微软雅黑" panose="020B0503020204020204" pitchFamily="34" charset="-122"/>
              </a:rPr>
              <a:t>--delete</a:t>
            </a:r>
            <a:endParaRPr lang="zh-CN" altLang="en-US">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291FC95-D70E-43E3-97A1-975A60AC9949}"/>
              </a:ext>
            </a:extLst>
          </p:cNvPr>
          <p:cNvSpPr>
            <a:spLocks noGrp="1"/>
          </p:cNvSpPr>
          <p:nvPr>
            <p:ph type="sldNum" sz="quarter" idx="12"/>
          </p:nvPr>
        </p:nvSpPr>
        <p:spPr/>
        <p:txBody>
          <a:bodyPr/>
          <a:lstStyle/>
          <a:p>
            <a:fld id="{39603FB5-5DE6-44EA-8526-30B6B876200F}" type="slidenum">
              <a:rPr lang="zh-CN" altLang="en-US" smtClean="0"/>
              <a:pPr/>
              <a:t>86</a:t>
            </a:fld>
            <a:endParaRPr lang="zh-CN" altLang="en-US"/>
          </a:p>
        </p:txBody>
      </p:sp>
      <p:sp>
        <p:nvSpPr>
          <p:cNvPr id="6" name="文本框 5">
            <a:extLst>
              <a:ext uri="{FF2B5EF4-FFF2-40B4-BE49-F238E27FC236}">
                <a16:creationId xmlns:a16="http://schemas.microsoft.com/office/drawing/2014/main" id="{EBD6EF75-F387-4C9B-B403-6038682DD10F}"/>
              </a:ext>
            </a:extLst>
          </p:cNvPr>
          <p:cNvSpPr txBox="1"/>
          <p:nvPr/>
        </p:nvSpPr>
        <p:spPr>
          <a:xfrm>
            <a:off x="424111" y="746827"/>
            <a:ext cx="8671761" cy="3539430"/>
          </a:xfrm>
          <a:prstGeom prst="rect">
            <a:avLst/>
          </a:prstGeom>
          <a:noFill/>
        </p:spPr>
        <p:txBody>
          <a:bodyPr wrap="square">
            <a:spAutoFit/>
          </a:bodyPr>
          <a:lstStyle/>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5</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8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8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6</a:t>
            </a:r>
            <a:r>
              <a:rPr lang="en-US" altLang="zh-CN" sz="28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3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77E87EA-C82B-419D-9DD6-1C6AC860C647}"/>
              </a:ext>
            </a:extLst>
          </p:cNvPr>
          <p:cNvSpPr txBox="1"/>
          <p:nvPr/>
        </p:nvSpPr>
        <p:spPr>
          <a:xfrm>
            <a:off x="3031958" y="4286257"/>
            <a:ext cx="8349916" cy="2308324"/>
          </a:xfrm>
          <a:prstGeom prst="rect">
            <a:avLst/>
          </a:prstGeom>
          <a:noFill/>
        </p:spPr>
        <p:txBody>
          <a:bodyPr wrap="square">
            <a:spAutoFit/>
          </a:bodyPr>
          <a:lstStyle/>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np</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delete</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axis</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In</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dataset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Out</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a:solidFill>
                  <a:srgbClr val="000087"/>
                </a:solidFill>
                <a:effectLst/>
                <a:latin typeface="Consolas" panose="020B0609020204030204" pitchFamily="49" charset="0"/>
                <a:ea typeface="宋体" panose="02010600030101010101" pitchFamily="2" charset="-122"/>
                <a:cs typeface="宋体" panose="02010600030101010101" pitchFamily="2" charset="-122"/>
              </a:rPr>
              <a:t>array</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2</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3</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2400" kern="0">
                <a:solidFill>
                  <a:srgbClr val="5F5F00"/>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2400" kern="0">
                <a:solidFill>
                  <a:srgbClr val="005F00"/>
                </a:solidFill>
                <a:effectLst/>
                <a:latin typeface="Consolas" panose="020B0609020204030204" pitchFamily="49" charset="0"/>
                <a:ea typeface="宋体" panose="02010600030101010101" pitchFamily="2" charset="-122"/>
                <a:cs typeface="宋体" panose="02010600030101010101" pitchFamily="2" charset="-122"/>
              </a:rPr>
              <a:t>4</a:t>
            </a:r>
            <a:r>
              <a:rPr lang="en-US" altLang="zh-CN" sz="2400" kern="0">
                <a:solidFill>
                  <a:srgbClr val="00005F"/>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2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8844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数组与标量的运算</a:t>
            </a:r>
          </a:p>
        </p:txBody>
      </p:sp>
      <p:sp>
        <p:nvSpPr>
          <p:cNvPr id="3" name="Content Placeholder 2"/>
          <p:cNvSpPr>
            <a:spLocks noGrp="1"/>
          </p:cNvSpPr>
          <p:nvPr>
            <p:ph idx="1"/>
          </p:nvPr>
        </p:nvSpPr>
        <p:spPr>
          <a:xfrm>
            <a:off x="428625" y="763587"/>
            <a:ext cx="11386386" cy="5330825"/>
          </a:xfrm>
        </p:spPr>
        <p:txBody>
          <a:bodyPr>
            <a:normAutofit/>
          </a:bodyPr>
          <a:lstStyle/>
          <a:p>
            <a:pPr marL="0" indent="0">
              <a:spcBef>
                <a:spcPts val="0"/>
              </a:spcBef>
              <a:buNone/>
            </a:pPr>
            <a:r>
              <a:rPr lang="en-US"/>
              <a:t>&gt;&gt;&gt; x = np.array((1, 2, 3, 4, 5))    # 创建数组对象</a:t>
            </a:r>
          </a:p>
          <a:p>
            <a:pPr marL="0" indent="0">
              <a:spcBef>
                <a:spcPts val="0"/>
              </a:spcBef>
              <a:buNone/>
            </a:pPr>
            <a:r>
              <a:rPr lang="en-US"/>
              <a:t>&gt;&gt;&gt; x</a:t>
            </a:r>
          </a:p>
          <a:p>
            <a:pPr marL="0" indent="0">
              <a:spcBef>
                <a:spcPts val="0"/>
              </a:spcBef>
              <a:buNone/>
            </a:pPr>
            <a:r>
              <a:rPr lang="en-US">
                <a:solidFill>
                  <a:srgbClr val="00B0F0"/>
                </a:solidFill>
              </a:rPr>
              <a:t>array([1, 2, 3, 4, 5])</a:t>
            </a:r>
          </a:p>
          <a:p>
            <a:pPr marL="0" indent="0">
              <a:spcBef>
                <a:spcPts val="0"/>
              </a:spcBef>
              <a:buNone/>
            </a:pPr>
            <a:r>
              <a:rPr lang="en-US"/>
              <a:t>&gt;&gt;&gt; x * 2                            # 数组与数值相乘，</a:t>
            </a:r>
            <a:r>
              <a:rPr lang="en-US">
                <a:solidFill>
                  <a:srgbClr val="FF0000"/>
                </a:solidFill>
              </a:rPr>
              <a:t>返回新数组</a:t>
            </a:r>
          </a:p>
          <a:p>
            <a:pPr marL="0" indent="0">
              <a:spcBef>
                <a:spcPts val="0"/>
              </a:spcBef>
              <a:buNone/>
            </a:pPr>
            <a:r>
              <a:rPr lang="en-US">
                <a:solidFill>
                  <a:srgbClr val="00B0F0"/>
                </a:solidFill>
              </a:rPr>
              <a:t>array([ 2, 4, 6, 8, 10])</a:t>
            </a:r>
            <a:endParaRPr lang="en-US"/>
          </a:p>
          <a:p>
            <a:pPr marL="0" indent="0">
              <a:spcBef>
                <a:spcPts val="0"/>
              </a:spcBef>
              <a:buNone/>
            </a:pPr>
            <a:r>
              <a:rPr lang="en-US"/>
              <a:t>&gt;&gt;&gt; x / 2                            # 数组与数值相除</a:t>
            </a:r>
          </a:p>
          <a:p>
            <a:pPr marL="0" indent="0">
              <a:spcBef>
                <a:spcPts val="0"/>
              </a:spcBef>
              <a:buNone/>
            </a:pPr>
            <a:r>
              <a:rPr lang="en-US">
                <a:solidFill>
                  <a:srgbClr val="00B0F0"/>
                </a:solidFill>
              </a:rPr>
              <a:t>array([ 0.5, 1. , 1.5, 2. , 2.5])</a:t>
            </a:r>
            <a:endParaRPr lang="en-US"/>
          </a:p>
          <a:p>
            <a:pPr marL="0" indent="0">
              <a:spcBef>
                <a:spcPts val="0"/>
              </a:spcBef>
              <a:buNone/>
            </a:pPr>
            <a:r>
              <a:rPr lang="en-US"/>
              <a:t>&gt;&gt;&gt; x // 2                           # 数组与数值整除</a:t>
            </a:r>
          </a:p>
          <a:p>
            <a:pPr marL="0" indent="0">
              <a:spcBef>
                <a:spcPts val="0"/>
              </a:spcBef>
              <a:buNone/>
            </a:pPr>
            <a:r>
              <a:rPr lang="en-US">
                <a:solidFill>
                  <a:srgbClr val="00B0F0"/>
                </a:solidFill>
              </a:rPr>
              <a:t>array([0, 1, 1, 2, 2], dtype=int32)</a:t>
            </a:r>
            <a:endParaRPr lang="en-US"/>
          </a:p>
          <a:p>
            <a:pPr marL="0" indent="0">
              <a:spcBef>
                <a:spcPts val="0"/>
              </a:spcBef>
              <a:buNone/>
            </a:pPr>
            <a:r>
              <a:rPr lang="en-US"/>
              <a:t>&gt;&gt;&gt; x ** 3                           # 幂运算</a:t>
            </a:r>
          </a:p>
          <a:p>
            <a:pPr marL="0" indent="0">
              <a:spcBef>
                <a:spcPts val="0"/>
              </a:spcBef>
              <a:buNone/>
            </a:pPr>
            <a:r>
              <a:rPr lang="en-US">
                <a:solidFill>
                  <a:srgbClr val="00B0F0"/>
                </a:solidFill>
              </a:rPr>
              <a:t>array([1, 8, 27, 64, 125], dtype=int32)</a:t>
            </a:r>
          </a:p>
          <a:p>
            <a:pPr marL="0" indent="0">
              <a:spcBef>
                <a:spcPts val="0"/>
              </a:spcBef>
              <a:buNone/>
            </a:pPr>
            <a:endParaRPr lang="en-US" sz="2000">
              <a:solidFill>
                <a:srgbClr val="00B0F0"/>
              </a:solidFill>
            </a:endParaRPr>
          </a:p>
          <a:p>
            <a:pPr marL="0" indent="0">
              <a:spcBef>
                <a:spcPts val="0"/>
              </a:spcBef>
              <a:buNone/>
            </a:pPr>
            <a:r>
              <a:rPr lang="en-US" sz="2000">
                <a:solidFill>
                  <a:srgbClr val="00B0F0"/>
                </a:solidFill>
              </a:rPr>
              <a:t> </a:t>
            </a:r>
            <a:endParaRPr lang="en-US" sz="2000"/>
          </a:p>
        </p:txBody>
      </p:sp>
      <p:sp>
        <p:nvSpPr>
          <p:cNvPr id="4" name="灯片编号占位符 3">
            <a:extLst>
              <a:ext uri="{FF2B5EF4-FFF2-40B4-BE49-F238E27FC236}">
                <a16:creationId xmlns:a16="http://schemas.microsoft.com/office/drawing/2014/main" id="{D187EEC6-A1A0-4236-9BE6-B5BEEC0D3AE4}"/>
              </a:ext>
            </a:extLst>
          </p:cNvPr>
          <p:cNvSpPr>
            <a:spLocks noGrp="1"/>
          </p:cNvSpPr>
          <p:nvPr>
            <p:ph type="sldNum" sz="quarter" idx="12"/>
          </p:nvPr>
        </p:nvSpPr>
        <p:spPr/>
        <p:txBody>
          <a:bodyPr/>
          <a:lstStyle/>
          <a:p>
            <a:fld id="{39603FB5-5DE6-44EA-8526-30B6B876200F}" type="slidenum">
              <a:rPr lang="zh-CN" altLang="en-US" smtClean="0"/>
              <a:pPr/>
              <a:t>87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数组与标量的运算</a:t>
            </a:r>
          </a:p>
        </p:txBody>
      </p:sp>
      <p:sp>
        <p:nvSpPr>
          <p:cNvPr id="3" name="Content Placeholder 2"/>
          <p:cNvSpPr>
            <a:spLocks noGrp="1"/>
          </p:cNvSpPr>
          <p:nvPr>
            <p:ph idx="1"/>
          </p:nvPr>
        </p:nvSpPr>
        <p:spPr>
          <a:xfrm>
            <a:off x="428625" y="763587"/>
            <a:ext cx="10515600" cy="5330825"/>
          </a:xfrm>
        </p:spPr>
        <p:txBody>
          <a:bodyPr>
            <a:normAutofit/>
          </a:bodyPr>
          <a:lstStyle/>
          <a:p>
            <a:pPr marL="0" indent="0">
              <a:spcBef>
                <a:spcPts val="0"/>
              </a:spcBef>
              <a:buNone/>
            </a:pPr>
            <a:r>
              <a:rPr lang="en-US" sz="2000"/>
              <a:t>&gt;&gt;&gt; x = np.array((1, 2, 3, 4, 5))    # 创建数组对象</a:t>
            </a:r>
          </a:p>
          <a:p>
            <a:pPr marL="0" indent="0">
              <a:spcBef>
                <a:spcPts val="0"/>
              </a:spcBef>
              <a:buNone/>
            </a:pPr>
            <a:r>
              <a:rPr lang="en-US" sz="2000"/>
              <a:t>&gt;&gt;&gt; x</a:t>
            </a:r>
          </a:p>
          <a:p>
            <a:pPr marL="0" indent="0">
              <a:spcBef>
                <a:spcPts val="0"/>
              </a:spcBef>
              <a:buNone/>
            </a:pPr>
            <a:r>
              <a:rPr lang="en-US" sz="2000">
                <a:solidFill>
                  <a:srgbClr val="00B0F0"/>
                </a:solidFill>
              </a:rPr>
              <a:t>array([1, 2, 3, 4, 5])</a:t>
            </a:r>
          </a:p>
          <a:p>
            <a:pPr marL="0" indent="0">
              <a:spcBef>
                <a:spcPts val="0"/>
              </a:spcBef>
              <a:buNone/>
            </a:pPr>
            <a:r>
              <a:rPr lang="en-US" sz="2000"/>
              <a:t>&gt;&gt;&gt; x + 2                            # 数组与数值相加</a:t>
            </a:r>
          </a:p>
          <a:p>
            <a:pPr marL="0" indent="0">
              <a:spcBef>
                <a:spcPts val="0"/>
              </a:spcBef>
              <a:buNone/>
            </a:pPr>
            <a:r>
              <a:rPr lang="en-US" sz="2000">
                <a:solidFill>
                  <a:srgbClr val="00B0F0"/>
                </a:solidFill>
              </a:rPr>
              <a:t>array([3, 4, 5, 6, 7])</a:t>
            </a:r>
            <a:endParaRPr lang="en-US" sz="2000"/>
          </a:p>
          <a:p>
            <a:pPr marL="0" indent="0">
              <a:spcBef>
                <a:spcPts val="0"/>
              </a:spcBef>
              <a:buNone/>
            </a:pPr>
            <a:r>
              <a:rPr lang="en-US" sz="2000"/>
              <a:t>&gt;&gt;&gt; x % 3                            # 余数</a:t>
            </a:r>
          </a:p>
          <a:p>
            <a:pPr marL="0" indent="0">
              <a:spcBef>
                <a:spcPts val="0"/>
              </a:spcBef>
              <a:buNone/>
            </a:pPr>
            <a:r>
              <a:rPr lang="en-US" sz="2000">
                <a:solidFill>
                  <a:srgbClr val="00B0F0"/>
                </a:solidFill>
              </a:rPr>
              <a:t>array([1, 2, 0, 1, 2], dtype=int32)</a:t>
            </a:r>
            <a:endParaRPr lang="en-US" sz="2000"/>
          </a:p>
          <a:p>
            <a:pPr marL="0" indent="0">
              <a:spcBef>
                <a:spcPts val="0"/>
              </a:spcBef>
              <a:buNone/>
            </a:pPr>
            <a:r>
              <a:rPr lang="en-US" sz="2000"/>
              <a:t>&gt;&gt;&gt; 2 ** x                           # 分别计算2**1、2**2、2**3、2**4、2**5</a:t>
            </a:r>
          </a:p>
          <a:p>
            <a:pPr marL="0" indent="0">
              <a:spcBef>
                <a:spcPts val="0"/>
              </a:spcBef>
              <a:buNone/>
            </a:pPr>
            <a:r>
              <a:rPr lang="en-US" sz="2000">
                <a:solidFill>
                  <a:srgbClr val="00B0F0"/>
                </a:solidFill>
              </a:rPr>
              <a:t>array([2, 4, 8, 16, 32], dtype=int32)</a:t>
            </a:r>
            <a:endParaRPr lang="en-US" sz="2000"/>
          </a:p>
          <a:p>
            <a:pPr marL="0" indent="0">
              <a:spcBef>
                <a:spcPts val="0"/>
              </a:spcBef>
              <a:buNone/>
            </a:pPr>
            <a:r>
              <a:rPr lang="en-US" sz="2000"/>
              <a:t>&gt;&gt;&gt; 2 / x</a:t>
            </a:r>
          </a:p>
          <a:p>
            <a:pPr marL="0" indent="0">
              <a:spcBef>
                <a:spcPts val="0"/>
              </a:spcBef>
              <a:buNone/>
            </a:pPr>
            <a:r>
              <a:rPr lang="en-US" sz="2000">
                <a:solidFill>
                  <a:srgbClr val="00B0F0"/>
                </a:solidFill>
              </a:rPr>
              <a:t>array([2. ,1. ,0.66666667, 0.5, 0.4])</a:t>
            </a:r>
            <a:endParaRPr lang="en-US" sz="2000"/>
          </a:p>
          <a:p>
            <a:pPr marL="0" indent="0">
              <a:spcBef>
                <a:spcPts val="0"/>
              </a:spcBef>
              <a:buNone/>
            </a:pPr>
            <a:r>
              <a:rPr lang="en-US" sz="2000"/>
              <a:t>&gt;&gt;&gt; 63 // x</a:t>
            </a:r>
          </a:p>
          <a:p>
            <a:pPr marL="0" indent="0">
              <a:spcBef>
                <a:spcPts val="0"/>
              </a:spcBef>
              <a:buNone/>
            </a:pPr>
            <a:r>
              <a:rPr lang="en-US" sz="2000">
                <a:solidFill>
                  <a:srgbClr val="00B0F0"/>
                </a:solidFill>
              </a:rPr>
              <a:t>array([63, 31, 21, 15, 12], dtype=int32)</a:t>
            </a:r>
          </a:p>
        </p:txBody>
      </p:sp>
      <p:sp>
        <p:nvSpPr>
          <p:cNvPr id="4" name="灯片编号占位符 3">
            <a:extLst>
              <a:ext uri="{FF2B5EF4-FFF2-40B4-BE49-F238E27FC236}">
                <a16:creationId xmlns:a16="http://schemas.microsoft.com/office/drawing/2014/main" id="{D187EEC6-A1A0-4236-9BE6-B5BEEC0D3AE4}"/>
              </a:ext>
            </a:extLst>
          </p:cNvPr>
          <p:cNvSpPr>
            <a:spLocks noGrp="1"/>
          </p:cNvSpPr>
          <p:nvPr>
            <p:ph type="sldNum" sz="quarter" idx="12"/>
          </p:nvPr>
        </p:nvSpPr>
        <p:spPr/>
        <p:txBody>
          <a:bodyPr/>
          <a:lstStyle/>
          <a:p>
            <a:fld id="{39603FB5-5DE6-44EA-8526-30B6B876200F}" type="slidenum">
              <a:rPr lang="zh-CN" altLang="en-US" smtClean="0"/>
              <a:pPr/>
              <a:t>88</a:t>
            </a:fld>
            <a:endParaRPr lang="zh-CN" altLang="en-US"/>
          </a:p>
        </p:txBody>
      </p:sp>
    </p:spTree>
    <p:extLst>
      <p:ext uri="{BB962C8B-B14F-4D97-AF65-F5344CB8AC3E}">
        <p14:creationId xmlns:p14="http://schemas.microsoft.com/office/powerpoint/2010/main" val="426868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数组与数组的运算</a:t>
            </a:r>
          </a:p>
        </p:txBody>
      </p:sp>
      <p:sp>
        <p:nvSpPr>
          <p:cNvPr id="3" name="Content Placeholder 2"/>
          <p:cNvSpPr>
            <a:spLocks noGrp="1"/>
          </p:cNvSpPr>
          <p:nvPr>
            <p:ph idx="1"/>
          </p:nvPr>
        </p:nvSpPr>
        <p:spPr>
          <a:xfrm>
            <a:off x="523874" y="802005"/>
            <a:ext cx="11668126" cy="5253990"/>
          </a:xfrm>
        </p:spPr>
        <p:txBody>
          <a:bodyPr>
            <a:normAutofit fontScale="95000"/>
          </a:bodyPr>
          <a:lstStyle/>
          <a:p>
            <a:pPr marL="0" indent="0">
              <a:spcBef>
                <a:spcPts val="0"/>
              </a:spcBef>
              <a:buNone/>
            </a:pPr>
            <a:r>
              <a:rPr lang="en-US"/>
              <a:t>&gt;&gt;&gt; a = np.array((1, 2, 3))</a:t>
            </a:r>
          </a:p>
          <a:p>
            <a:pPr marL="0" indent="0">
              <a:spcBef>
                <a:spcPts val="0"/>
              </a:spcBef>
              <a:buNone/>
            </a:pPr>
            <a:r>
              <a:rPr lang="en-US"/>
              <a:t>&gt;&gt;&gt; a + a                         # </a:t>
            </a:r>
            <a:r>
              <a:rPr lang="en-US">
                <a:solidFill>
                  <a:srgbClr val="FF0000"/>
                </a:solidFill>
              </a:rPr>
              <a:t>等长数组</a:t>
            </a:r>
            <a:r>
              <a:rPr lang="en-US"/>
              <a:t>之间的加法运算，对应元素相加</a:t>
            </a:r>
          </a:p>
          <a:p>
            <a:pPr marL="0" indent="0">
              <a:spcBef>
                <a:spcPts val="0"/>
              </a:spcBef>
              <a:buNone/>
            </a:pPr>
            <a:r>
              <a:rPr lang="en-US">
                <a:solidFill>
                  <a:srgbClr val="00B0F0"/>
                </a:solidFill>
              </a:rPr>
              <a:t>array([2, 4, 6])</a:t>
            </a:r>
            <a:endParaRPr lang="en-US"/>
          </a:p>
          <a:p>
            <a:pPr marL="0" indent="0">
              <a:spcBef>
                <a:spcPts val="0"/>
              </a:spcBef>
              <a:buNone/>
            </a:pPr>
            <a:r>
              <a:rPr lang="en-US"/>
              <a:t>&gt;&gt;&gt; a * a                         # 等长数组之间的乘法运算，对应元素相乘</a:t>
            </a:r>
          </a:p>
          <a:p>
            <a:pPr marL="0" indent="0">
              <a:spcBef>
                <a:spcPts val="0"/>
              </a:spcBef>
              <a:buNone/>
            </a:pPr>
            <a:r>
              <a:rPr lang="en-US">
                <a:solidFill>
                  <a:srgbClr val="00B0F0"/>
                </a:solidFill>
              </a:rPr>
              <a:t>array([1, 4, 9])</a:t>
            </a:r>
            <a:endParaRPr lang="en-US"/>
          </a:p>
          <a:p>
            <a:pPr marL="0" indent="0">
              <a:spcBef>
                <a:spcPts val="0"/>
              </a:spcBef>
              <a:buNone/>
            </a:pPr>
            <a:r>
              <a:rPr lang="en-US"/>
              <a:t>&gt;&gt;&gt; a - a                         # 等长数组之间的减法运算，对应元素相减</a:t>
            </a:r>
          </a:p>
          <a:p>
            <a:pPr marL="0" indent="0">
              <a:spcBef>
                <a:spcPts val="0"/>
              </a:spcBef>
              <a:buNone/>
            </a:pPr>
            <a:r>
              <a:rPr lang="en-US">
                <a:solidFill>
                  <a:srgbClr val="00B0F0"/>
                </a:solidFill>
              </a:rPr>
              <a:t>array([0, 0, 0])</a:t>
            </a:r>
            <a:endParaRPr lang="en-US"/>
          </a:p>
          <a:p>
            <a:pPr marL="0" indent="0">
              <a:spcBef>
                <a:spcPts val="0"/>
              </a:spcBef>
              <a:buNone/>
            </a:pPr>
            <a:r>
              <a:rPr lang="en-US"/>
              <a:t>&gt;&gt;&gt; a / a                         # 等长数组之间的除法运算，对应元素相除</a:t>
            </a:r>
          </a:p>
          <a:p>
            <a:pPr marL="0" indent="0">
              <a:spcBef>
                <a:spcPts val="0"/>
              </a:spcBef>
              <a:buNone/>
            </a:pPr>
            <a:r>
              <a:rPr lang="en-US">
                <a:solidFill>
                  <a:srgbClr val="00B0F0"/>
                </a:solidFill>
              </a:rPr>
              <a:t>array([ 1.,  1.,  1.])</a:t>
            </a:r>
            <a:endParaRPr lang="en-US"/>
          </a:p>
          <a:p>
            <a:pPr marL="0" indent="0">
              <a:spcBef>
                <a:spcPts val="0"/>
              </a:spcBef>
              <a:buNone/>
            </a:pPr>
            <a:r>
              <a:rPr lang="en-US"/>
              <a:t>&gt;&gt;&gt; a ** a                        # 等长数组之间的幂运算，对应元素乘方</a:t>
            </a:r>
          </a:p>
          <a:p>
            <a:pPr marL="0" indent="0">
              <a:spcBef>
                <a:spcPts val="0"/>
              </a:spcBef>
              <a:buNone/>
            </a:pPr>
            <a:r>
              <a:rPr lang="en-US">
                <a:solidFill>
                  <a:srgbClr val="00B0F0"/>
                </a:solidFill>
              </a:rPr>
              <a:t>array([ 1,  4, 27], dtype=int32)</a:t>
            </a:r>
          </a:p>
        </p:txBody>
      </p:sp>
      <p:sp>
        <p:nvSpPr>
          <p:cNvPr id="4" name="灯片编号占位符 3">
            <a:extLst>
              <a:ext uri="{FF2B5EF4-FFF2-40B4-BE49-F238E27FC236}">
                <a16:creationId xmlns:a16="http://schemas.microsoft.com/office/drawing/2014/main" id="{901D5EFE-DD16-4534-8C36-044166C3D026}"/>
              </a:ext>
            </a:extLst>
          </p:cNvPr>
          <p:cNvSpPr>
            <a:spLocks noGrp="1"/>
          </p:cNvSpPr>
          <p:nvPr>
            <p:ph type="sldNum" sz="quarter" idx="12"/>
          </p:nvPr>
        </p:nvSpPr>
        <p:spPr/>
        <p:txBody>
          <a:bodyPr/>
          <a:lstStyle/>
          <a:p>
            <a:fld id="{39603FB5-5DE6-44EA-8526-30B6B876200F}" type="slidenum">
              <a:rPr lang="zh-CN" altLang="en-US" smtClean="0"/>
              <a:pPr/>
              <a:t>89</a:t>
            </a:fld>
            <a:endParaRPr lang="zh-CN" altLang="en-US"/>
          </a:p>
        </p:txBody>
      </p:sp>
    </p:spTree>
    <p:extLst>
      <p:ext uri="{BB962C8B-B14F-4D97-AF65-F5344CB8AC3E}">
        <p14:creationId xmlns:p14="http://schemas.microsoft.com/office/powerpoint/2010/main" val="400493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5FCC0-2EE3-85E6-9009-C5E2A9817A1E}"/>
              </a:ext>
            </a:extLst>
          </p:cNvPr>
          <p:cNvSpPr>
            <a:spLocks noGrp="1"/>
          </p:cNvSpPr>
          <p:nvPr>
            <p:ph type="title"/>
          </p:nvPr>
        </p:nvSpPr>
        <p:spPr>
          <a:xfrm>
            <a:off x="157715" y="171630"/>
            <a:ext cx="3415663" cy="680400"/>
          </a:xfrm>
        </p:spPr>
        <p:txBody>
          <a:bodyPr>
            <a:normAutofit fontScale="90000"/>
          </a:bodyPr>
          <a:lstStyle/>
          <a:p>
            <a:r>
              <a:rPr lang="zh-CN" altLang="en-US" b="1">
                <a:latin typeface="微软雅黑" panose="020B0503020204020204" pitchFamily="34" charset="-122"/>
                <a:ea typeface="微软雅黑" panose="020B0503020204020204" pitchFamily="34" charset="-122"/>
              </a:rPr>
              <a:t>理想的解法</a:t>
            </a:r>
          </a:p>
        </p:txBody>
      </p:sp>
      <p:sp>
        <p:nvSpPr>
          <p:cNvPr id="4" name="灯片编号占位符 3">
            <a:extLst>
              <a:ext uri="{FF2B5EF4-FFF2-40B4-BE49-F238E27FC236}">
                <a16:creationId xmlns:a16="http://schemas.microsoft.com/office/drawing/2014/main" id="{3AFE897C-9AF0-F0C4-D0D1-8C5602D34FEA}"/>
              </a:ext>
            </a:extLst>
          </p:cNvPr>
          <p:cNvSpPr>
            <a:spLocks noGrp="1"/>
          </p:cNvSpPr>
          <p:nvPr>
            <p:ph type="sldNum" sz="quarter" idx="12"/>
          </p:nvPr>
        </p:nvSpPr>
        <p:spPr/>
        <p:txBody>
          <a:bodyPr/>
          <a:lstStyle/>
          <a:p>
            <a:fld id="{39603FB5-5DE6-44EA-8526-30B6B876200F}" type="slidenum">
              <a:rPr lang="zh-CN" altLang="en-US" smtClean="0"/>
              <a:pPr/>
              <a:t>9</a:t>
            </a:fld>
            <a:endParaRPr lang="zh-CN" altLang="en-US"/>
          </a:p>
        </p:txBody>
      </p:sp>
      <p:graphicFrame>
        <p:nvGraphicFramePr>
          <p:cNvPr id="7" name="表格 6">
            <a:extLst>
              <a:ext uri="{FF2B5EF4-FFF2-40B4-BE49-F238E27FC236}">
                <a16:creationId xmlns:a16="http://schemas.microsoft.com/office/drawing/2014/main" id="{0F79B232-7550-56FA-E382-21FE1D29207A}"/>
              </a:ext>
            </a:extLst>
          </p:cNvPr>
          <p:cNvGraphicFramePr>
            <a:graphicFrameLocks noGrp="1"/>
          </p:cNvGraphicFramePr>
          <p:nvPr/>
        </p:nvGraphicFramePr>
        <p:xfrm>
          <a:off x="742507" y="1148779"/>
          <a:ext cx="9165264" cy="951230"/>
        </p:xfrm>
        <a:graphic>
          <a:graphicData uri="http://schemas.openxmlformats.org/drawingml/2006/table">
            <a:tbl>
              <a:tblPr firstRow="1" bandRow="1">
                <a:tableStyleId>{5C22544A-7EE6-4342-B048-85BDC9FD1C3A}</a:tableStyleId>
              </a:tblPr>
              <a:tblGrid>
                <a:gridCol w="1827692">
                  <a:extLst>
                    <a:ext uri="{9D8B030D-6E8A-4147-A177-3AD203B41FA5}">
                      <a16:colId xmlns:a16="http://schemas.microsoft.com/office/drawing/2014/main" val="1934680418"/>
                    </a:ext>
                  </a:extLst>
                </a:gridCol>
                <a:gridCol w="1834393">
                  <a:extLst>
                    <a:ext uri="{9D8B030D-6E8A-4147-A177-3AD203B41FA5}">
                      <a16:colId xmlns:a16="http://schemas.microsoft.com/office/drawing/2014/main" val="2592108060"/>
                    </a:ext>
                  </a:extLst>
                </a:gridCol>
                <a:gridCol w="1834393">
                  <a:extLst>
                    <a:ext uri="{9D8B030D-6E8A-4147-A177-3AD203B41FA5}">
                      <a16:colId xmlns:a16="http://schemas.microsoft.com/office/drawing/2014/main" val="1294855985"/>
                    </a:ext>
                  </a:extLst>
                </a:gridCol>
                <a:gridCol w="1834393">
                  <a:extLst>
                    <a:ext uri="{9D8B030D-6E8A-4147-A177-3AD203B41FA5}">
                      <a16:colId xmlns:a16="http://schemas.microsoft.com/office/drawing/2014/main" val="836059586"/>
                    </a:ext>
                  </a:extLst>
                </a:gridCol>
                <a:gridCol w="1834393">
                  <a:extLst>
                    <a:ext uri="{9D8B030D-6E8A-4147-A177-3AD203B41FA5}">
                      <a16:colId xmlns:a16="http://schemas.microsoft.com/office/drawing/2014/main" val="1869949682"/>
                    </a:ext>
                  </a:extLst>
                </a:gridCol>
              </a:tblGrid>
              <a:tr h="370840">
                <a:tc>
                  <a:txBody>
                    <a:bodyPr/>
                    <a:lstStyle/>
                    <a:p>
                      <a:pPr algn="ctr"/>
                      <a:r>
                        <a:rPr lang="zh-CN" altLang="en-US" sz="2800" b="1">
                          <a:latin typeface="微软雅黑" panose="020B0503020204020204" pitchFamily="34" charset="-122"/>
                          <a:ea typeface="微软雅黑" panose="020B0503020204020204" pitchFamily="34" charset="-122"/>
                        </a:rPr>
                        <a:t>股票名称</a:t>
                      </a:r>
                    </a:p>
                  </a:txBody>
                  <a:tcPr/>
                </a:tc>
                <a:tc>
                  <a:txBody>
                    <a:bodyPr/>
                    <a:lstStyle/>
                    <a:p>
                      <a:pPr algn="ctr"/>
                      <a:r>
                        <a:rPr lang="en-US" altLang="zh-CN" sz="2800" b="1">
                          <a:latin typeface="微软雅黑" panose="020B0503020204020204" pitchFamily="34" charset="-122"/>
                          <a:ea typeface="微软雅黑" panose="020B0503020204020204" pitchFamily="34" charset="-122"/>
                        </a:rPr>
                        <a:t>2014</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2015</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2016</a:t>
                      </a:r>
                      <a:r>
                        <a:rPr lang="zh-CN" altLang="en-US" sz="2800" b="1">
                          <a:latin typeface="微软雅黑" panose="020B0503020204020204" pitchFamily="34" charset="-122"/>
                          <a:ea typeface="微软雅黑" panose="020B0503020204020204" pitchFamily="34" charset="-122"/>
                        </a:rPr>
                        <a:t>年</a:t>
                      </a:r>
                    </a:p>
                  </a:txBody>
                  <a:tcPr/>
                </a:tc>
                <a:tc>
                  <a:txBody>
                    <a:bodyPr/>
                    <a:lstStyle/>
                    <a:p>
                      <a:pPr algn="ctr"/>
                      <a:r>
                        <a:rPr lang="en-US" altLang="zh-CN" sz="2800" b="1">
                          <a:latin typeface="微软雅黑" panose="020B0503020204020204" pitchFamily="34" charset="-122"/>
                          <a:ea typeface="微软雅黑" panose="020B0503020204020204" pitchFamily="34" charset="-122"/>
                        </a:rPr>
                        <a:t>2017</a:t>
                      </a:r>
                      <a:r>
                        <a:rPr lang="zh-CN" altLang="en-US" sz="2800" b="1">
                          <a:latin typeface="微软雅黑" panose="020B0503020204020204" pitchFamily="34" charset="-122"/>
                          <a:ea typeface="微软雅黑" panose="020B0503020204020204" pitchFamily="34" charset="-122"/>
                        </a:rPr>
                        <a:t>年</a:t>
                      </a:r>
                    </a:p>
                  </a:txBody>
                  <a:tcPr/>
                </a:tc>
                <a:extLst>
                  <a:ext uri="{0D108BD9-81ED-4DB2-BD59-A6C34878D82A}">
                    <a16:rowId xmlns:a16="http://schemas.microsoft.com/office/drawing/2014/main" val="1362956568"/>
                  </a:ext>
                </a:extLst>
              </a:tr>
              <a:tr h="370840">
                <a:tc>
                  <a:txBody>
                    <a:bodyPr/>
                    <a:lstStyle/>
                    <a:p>
                      <a:pPr algn="ctr" fontAlgn="t"/>
                      <a:r>
                        <a:rPr lang="zh-CN" altLang="en-US" sz="28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2506</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5783</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8458</a:t>
                      </a:r>
                    </a:p>
                  </a:txBody>
                  <a:tcPr marL="6350" marR="6350" marT="6350" marB="0" anchor="b"/>
                </a:tc>
                <a:tc>
                  <a:txBody>
                    <a:bodyPr/>
                    <a:lstStyle/>
                    <a:p>
                      <a:pPr algn="ctr" fontAlgn="b"/>
                      <a:r>
                        <a:rPr lang="en-US" altLang="zh-CN" sz="2800" b="1" i="0" u="none" strike="noStrike">
                          <a:solidFill>
                            <a:srgbClr val="000000"/>
                          </a:solidFill>
                          <a:effectLst/>
                          <a:latin typeface="微软雅黑" panose="020B0503020204020204" pitchFamily="34" charset="-122"/>
                          <a:ea typeface="微软雅黑" panose="020B0503020204020204" pitchFamily="34" charset="-122"/>
                        </a:rPr>
                        <a:t>12087</a:t>
                      </a:r>
                    </a:p>
                  </a:txBody>
                  <a:tcPr marL="6350" marR="6350" marT="6350" marB="0" anchor="b"/>
                </a:tc>
                <a:extLst>
                  <a:ext uri="{0D108BD9-81ED-4DB2-BD59-A6C34878D82A}">
                    <a16:rowId xmlns:a16="http://schemas.microsoft.com/office/drawing/2014/main" val="2137145105"/>
                  </a:ext>
                </a:extLst>
              </a:tr>
            </a:tbl>
          </a:graphicData>
        </a:graphic>
      </p:graphicFrame>
      <p:sp>
        <p:nvSpPr>
          <p:cNvPr id="5" name="文本框 4">
            <a:extLst>
              <a:ext uri="{FF2B5EF4-FFF2-40B4-BE49-F238E27FC236}">
                <a16:creationId xmlns:a16="http://schemas.microsoft.com/office/drawing/2014/main" id="{1591FC7B-CC35-DA06-4C90-5E6902091FF2}"/>
              </a:ext>
            </a:extLst>
          </p:cNvPr>
          <p:cNvSpPr txBox="1"/>
          <p:nvPr/>
        </p:nvSpPr>
        <p:spPr>
          <a:xfrm>
            <a:off x="478140" y="2588665"/>
            <a:ext cx="11235720" cy="2308324"/>
          </a:xfrm>
          <a:prstGeom prst="rect">
            <a:avLst/>
          </a:prstGeom>
          <a:noFill/>
        </p:spPr>
        <p:txBody>
          <a:bodyPr wrap="square">
            <a:spAutoFit/>
          </a:bodyPr>
          <a:lstStyle/>
          <a:p>
            <a:pPr marL="457200" indent="-457200" algn="l">
              <a:buFont typeface="+mj-ea"/>
              <a:buAutoNum type="circleNumDbPlain"/>
            </a:pP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com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2506, 5783, 8458, 12087]</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com</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year_n_1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com</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gn="l">
              <a:buFont typeface="+mj-ea"/>
              <a:buAutoNum type="circleNumDbPlain"/>
            </a:pPr>
            <a:r>
              <a:rPr lang="en-US" altLang="zh-CN" sz="3200" b="1" kern="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returns = (year_n – year_n_1)/year_n_1 ???</a:t>
            </a:r>
          </a:p>
          <a:p>
            <a:pPr marL="457200" indent="-457200" algn="just">
              <a:buFont typeface="+mj-ea"/>
              <a:buAutoNum type="circleNumDbPlain"/>
            </a:pPr>
            <a:r>
              <a:rPr lang="en-US" altLang="zh-CN" sz="2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list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returns</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2BD1075F-9F96-1A18-4301-8FF8D466FC25}"/>
              </a:ext>
            </a:extLst>
          </p:cNvPr>
          <p:cNvCxnSpPr/>
          <p:nvPr/>
        </p:nvCxnSpPr>
        <p:spPr>
          <a:xfrm>
            <a:off x="4582633" y="903767"/>
            <a:ext cx="47066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5CE084-2201-0B1E-AF1D-8A9C54645C72}"/>
              </a:ext>
            </a:extLst>
          </p:cNvPr>
          <p:cNvSpPr txBox="1"/>
          <p:nvPr/>
        </p:nvSpPr>
        <p:spPr>
          <a:xfrm>
            <a:off x="9470066" y="577524"/>
            <a:ext cx="1979427" cy="584775"/>
          </a:xfrm>
          <a:prstGeom prst="rect">
            <a:avLst/>
          </a:prstGeom>
          <a:noFill/>
        </p:spPr>
        <p:txBody>
          <a:bodyPr wrap="square">
            <a:spAutoFit/>
          </a:bodyPr>
          <a:lstStyle/>
          <a:p>
            <a:r>
              <a:rPr lang="en-US" altLang="zh-CN" sz="32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com[1:]</a:t>
            </a:r>
            <a:endParaRPr lang="zh-CN" altLang="en-US" sz="3200">
              <a:solidFill>
                <a:srgbClr val="002060"/>
              </a:solidFill>
            </a:endParaRPr>
          </a:p>
        </p:txBody>
      </p:sp>
      <p:cxnSp>
        <p:nvCxnSpPr>
          <p:cNvPr id="13" name="直接连接符 12">
            <a:extLst>
              <a:ext uri="{FF2B5EF4-FFF2-40B4-BE49-F238E27FC236}">
                <a16:creationId xmlns:a16="http://schemas.microsoft.com/office/drawing/2014/main" id="{E10DADCA-C235-70CA-6862-6F9F65AA0BE1}"/>
              </a:ext>
            </a:extLst>
          </p:cNvPr>
          <p:cNvCxnSpPr/>
          <p:nvPr/>
        </p:nvCxnSpPr>
        <p:spPr>
          <a:xfrm>
            <a:off x="2971790" y="2268278"/>
            <a:ext cx="47066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5B15B58-65DB-44DC-3FCA-7118A794B787}"/>
              </a:ext>
            </a:extLst>
          </p:cNvPr>
          <p:cNvSpPr txBox="1"/>
          <p:nvPr/>
        </p:nvSpPr>
        <p:spPr>
          <a:xfrm>
            <a:off x="981730" y="2065445"/>
            <a:ext cx="1990060" cy="523220"/>
          </a:xfrm>
          <a:prstGeom prst="rect">
            <a:avLst/>
          </a:prstGeom>
          <a:noFill/>
        </p:spPr>
        <p:txBody>
          <a:bodyPr wrap="square">
            <a:spAutoFit/>
          </a:bodyPr>
          <a:lstStyle/>
          <a:p>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com[:-1]</a:t>
            </a:r>
            <a:endParaRPr lang="zh-CN" altLang="en-US" sz="2800">
              <a:solidFill>
                <a:srgbClr val="002060"/>
              </a:solidFill>
            </a:endParaRPr>
          </a:p>
        </p:txBody>
      </p:sp>
    </p:spTree>
    <p:extLst>
      <p:ext uri="{BB962C8B-B14F-4D97-AF65-F5344CB8AC3E}">
        <p14:creationId xmlns:p14="http://schemas.microsoft.com/office/powerpoint/2010/main" val="160853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数组与数组的运算</a:t>
            </a:r>
            <a:r>
              <a:rPr lang="en-US" altLang="zh-CN"/>
              <a:t>—</a:t>
            </a:r>
            <a:r>
              <a:rPr lang="zh-CN" altLang="en-US">
                <a:latin typeface="微软雅黑" panose="020B0503020204020204" pitchFamily="34" charset="-122"/>
                <a:ea typeface="微软雅黑" panose="020B0503020204020204" pitchFamily="34" charset="-122"/>
              </a:rPr>
              <a:t>广播</a:t>
            </a:r>
            <a:endParaRPr lang="en-US">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523874" y="802005"/>
            <a:ext cx="11668126" cy="5253990"/>
          </a:xfrm>
        </p:spPr>
        <p:txBody>
          <a:bodyPr>
            <a:normAutofit fontScale="95000"/>
          </a:bodyPr>
          <a:lstStyle/>
          <a:p>
            <a:pPr marL="0" indent="0">
              <a:spcBef>
                <a:spcPts val="0"/>
              </a:spcBef>
              <a:buNone/>
            </a:pPr>
            <a:r>
              <a:rPr lang="en-US"/>
              <a:t>&gt;&gt;&gt; np.array([1, 2, 3, 4]) + np.array([4])</a:t>
            </a:r>
          </a:p>
          <a:p>
            <a:pPr marL="0" indent="0">
              <a:spcBef>
                <a:spcPts val="0"/>
              </a:spcBef>
              <a:buNone/>
            </a:pPr>
            <a:r>
              <a:rPr lang="en-US" altLang="zh-CN"/>
              <a:t># 数组中每个元素加4</a:t>
            </a:r>
            <a:r>
              <a:rPr lang="zh-CN" altLang="en-US"/>
              <a:t>，数组不等长，有一个轴的长度是</a:t>
            </a:r>
            <a:r>
              <a:rPr lang="en-US" altLang="zh-CN"/>
              <a:t>1</a:t>
            </a:r>
            <a:r>
              <a:rPr lang="zh-CN" altLang="en-US"/>
              <a:t>，可以</a:t>
            </a:r>
            <a:r>
              <a:rPr lang="zh-CN" altLang="en-US">
                <a:solidFill>
                  <a:srgbClr val="FF0000"/>
                </a:solidFill>
              </a:rPr>
              <a:t>广播</a:t>
            </a:r>
            <a:endParaRPr lang="en-US"/>
          </a:p>
          <a:p>
            <a:pPr marL="0" indent="0">
              <a:spcBef>
                <a:spcPts val="0"/>
              </a:spcBef>
              <a:buNone/>
            </a:pPr>
            <a:r>
              <a:rPr lang="en-US" altLang="zh-CN"/>
              <a:t># 1  2  3  4</a:t>
            </a:r>
          </a:p>
          <a:p>
            <a:pPr marL="0" indent="0">
              <a:spcBef>
                <a:spcPts val="0"/>
              </a:spcBef>
              <a:buNone/>
            </a:pPr>
            <a:r>
              <a:rPr lang="en-US" altLang="zh-CN"/>
              <a:t>+ 4  </a:t>
            </a:r>
            <a:r>
              <a:rPr lang="en-US" altLang="zh-CN">
                <a:solidFill>
                  <a:srgbClr val="FFC000"/>
                </a:solidFill>
              </a:rPr>
              <a:t>4  4  4</a:t>
            </a:r>
            <a:endParaRPr lang="en-US">
              <a:solidFill>
                <a:srgbClr val="FFC000"/>
              </a:solidFill>
            </a:endParaRPr>
          </a:p>
          <a:p>
            <a:pPr marL="0" indent="0">
              <a:spcBef>
                <a:spcPts val="0"/>
              </a:spcBef>
              <a:buNone/>
            </a:pPr>
            <a:r>
              <a:rPr lang="en-US">
                <a:solidFill>
                  <a:srgbClr val="00B0F0"/>
                </a:solidFill>
              </a:rPr>
              <a:t>array([5, 6, 7, 8])</a:t>
            </a:r>
            <a:endParaRPr lang="en-US"/>
          </a:p>
        </p:txBody>
      </p:sp>
      <p:sp>
        <p:nvSpPr>
          <p:cNvPr id="4" name="灯片编号占位符 3">
            <a:extLst>
              <a:ext uri="{FF2B5EF4-FFF2-40B4-BE49-F238E27FC236}">
                <a16:creationId xmlns:a16="http://schemas.microsoft.com/office/drawing/2014/main" id="{901D5EFE-DD16-4534-8C36-044166C3D026}"/>
              </a:ext>
            </a:extLst>
          </p:cNvPr>
          <p:cNvSpPr>
            <a:spLocks noGrp="1"/>
          </p:cNvSpPr>
          <p:nvPr>
            <p:ph type="sldNum" sz="quarter" idx="12"/>
          </p:nvPr>
        </p:nvSpPr>
        <p:spPr/>
        <p:txBody>
          <a:bodyPr/>
          <a:lstStyle/>
          <a:p>
            <a:fld id="{39603FB5-5DE6-44EA-8526-30B6B876200F}" type="slidenum">
              <a:rPr lang="zh-CN" altLang="en-US" smtClean="0"/>
              <a:pPr/>
              <a:t>90</a:t>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数组与数组的运算</a:t>
            </a:r>
            <a:r>
              <a:rPr lang="en-US" altLang="zh-CN"/>
              <a:t>—</a:t>
            </a:r>
            <a:r>
              <a:rPr lang="zh-CN" altLang="en-US">
                <a:latin typeface="微软雅黑" panose="020B0503020204020204" pitchFamily="34" charset="-122"/>
                <a:ea typeface="微软雅黑" panose="020B0503020204020204" pitchFamily="34" charset="-122"/>
              </a:rPr>
              <a:t>广播</a:t>
            </a:r>
            <a:endParaRPr lang="en-US"/>
          </a:p>
        </p:txBody>
      </p:sp>
      <p:sp>
        <p:nvSpPr>
          <p:cNvPr id="3" name="Content Placeholder 2"/>
          <p:cNvSpPr>
            <a:spLocks noGrp="1"/>
          </p:cNvSpPr>
          <p:nvPr>
            <p:ph idx="1"/>
          </p:nvPr>
        </p:nvSpPr>
        <p:spPr/>
        <p:txBody>
          <a:bodyPr>
            <a:normAutofit/>
          </a:bodyPr>
          <a:lstStyle/>
          <a:p>
            <a:pPr marL="0" indent="0">
              <a:spcBef>
                <a:spcPts val="0"/>
              </a:spcBef>
              <a:buNone/>
            </a:pPr>
            <a:r>
              <a:rPr lang="en-US" sz="2000"/>
              <a:t>&gt;&gt;&gt; a = np.array((1, 2, 3))   </a:t>
            </a:r>
            <a:r>
              <a:rPr lang="en-US" altLang="zh-CN" sz="2000"/>
              <a:t>#</a:t>
            </a:r>
            <a:r>
              <a:rPr lang="zh-CN" altLang="en-US" sz="2000">
                <a:latin typeface="微软雅黑" panose="020B0503020204020204" pitchFamily="34" charset="-122"/>
                <a:ea typeface="微软雅黑" panose="020B0503020204020204" pitchFamily="34" charset="-122"/>
              </a:rPr>
              <a:t>有三列</a:t>
            </a:r>
            <a:endParaRPr lang="en-US" sz="2000">
              <a:latin typeface="微软雅黑" panose="020B0503020204020204" pitchFamily="34" charset="-122"/>
              <a:ea typeface="微软雅黑" panose="020B0503020204020204" pitchFamily="34" charset="-122"/>
            </a:endParaRPr>
          </a:p>
          <a:p>
            <a:pPr marL="0" indent="0">
              <a:spcBef>
                <a:spcPts val="0"/>
              </a:spcBef>
              <a:buNone/>
            </a:pPr>
            <a:r>
              <a:rPr lang="en-US" sz="2000"/>
              <a:t>&gt;&gt;&gt; b = np.array(([1, 2, 3], [4, 5, 6], [7, 8, 9]))  </a:t>
            </a:r>
            <a:r>
              <a:rPr lang="en-US" altLang="zh-CN" sz="2000"/>
              <a:t>#</a:t>
            </a:r>
            <a:r>
              <a:rPr lang="zh-CN" altLang="en-US" sz="2000">
                <a:latin typeface="微软雅黑" panose="020B0503020204020204" pitchFamily="34" charset="-122"/>
                <a:ea typeface="微软雅黑" panose="020B0503020204020204" pitchFamily="34" charset="-122"/>
              </a:rPr>
              <a:t>有三列</a:t>
            </a:r>
            <a:endParaRPr lang="en-US" sz="2000">
              <a:latin typeface="微软雅黑" panose="020B0503020204020204" pitchFamily="34" charset="-122"/>
              <a:ea typeface="微软雅黑" panose="020B0503020204020204" pitchFamily="34" charset="-122"/>
            </a:endParaRPr>
          </a:p>
          <a:p>
            <a:pPr marL="0" indent="0">
              <a:spcBef>
                <a:spcPts val="0"/>
              </a:spcBef>
              <a:buNone/>
            </a:pPr>
            <a:r>
              <a:rPr lang="en-US" sz="2000"/>
              <a:t>&gt;&gt;&gt; c = a * b                      # 不同维度的数组与数组相乘，广播</a:t>
            </a:r>
          </a:p>
          <a:p>
            <a:pPr marL="0" indent="0">
              <a:spcBef>
                <a:spcPts val="0"/>
              </a:spcBef>
              <a:buNone/>
            </a:pPr>
            <a:r>
              <a:rPr lang="en-US" sz="2000"/>
              <a:t>&gt;&gt;&gt; c                              # a中的每个元素乘以b中对应列的元素</a:t>
            </a:r>
          </a:p>
          <a:p>
            <a:pPr marL="0" indent="0">
              <a:spcBef>
                <a:spcPts val="0"/>
              </a:spcBef>
              <a:buNone/>
            </a:pPr>
            <a:r>
              <a:rPr lang="en-US" sz="2000"/>
              <a:t>                                   # a中下标0的元素乘以b中列下标0的元素</a:t>
            </a:r>
          </a:p>
          <a:p>
            <a:pPr marL="0" indent="0">
              <a:spcBef>
                <a:spcPts val="0"/>
              </a:spcBef>
              <a:buNone/>
            </a:pPr>
            <a:r>
              <a:rPr lang="en-US" sz="2000"/>
              <a:t>                                   # a中下标1的元素乘以b中列下标1的元素</a:t>
            </a:r>
          </a:p>
          <a:p>
            <a:pPr marL="0" indent="0">
              <a:spcBef>
                <a:spcPts val="0"/>
              </a:spcBef>
              <a:buNone/>
            </a:pPr>
            <a:r>
              <a:rPr lang="en-US" sz="2000"/>
              <a:t>                                   # a中下标2的元素乘以b中列下标2的元素</a:t>
            </a:r>
          </a:p>
          <a:p>
            <a:pPr marL="0" indent="0">
              <a:spcBef>
                <a:spcPts val="0"/>
              </a:spcBef>
              <a:buNone/>
            </a:pPr>
            <a:r>
              <a:rPr lang="en-US" sz="2000">
                <a:solidFill>
                  <a:srgbClr val="00B0F0"/>
                </a:solidFill>
              </a:rPr>
              <a:t>array([[ 1, 4, 9],</a:t>
            </a:r>
          </a:p>
          <a:p>
            <a:pPr marL="0" indent="0">
              <a:spcBef>
                <a:spcPts val="0"/>
              </a:spcBef>
              <a:buNone/>
            </a:pPr>
            <a:r>
              <a:rPr lang="en-US" sz="2000">
                <a:solidFill>
                  <a:srgbClr val="00B0F0"/>
                </a:solidFill>
              </a:rPr>
              <a:t>       [ 4, 10, 18],</a:t>
            </a:r>
          </a:p>
          <a:p>
            <a:pPr marL="0" indent="0">
              <a:spcBef>
                <a:spcPts val="0"/>
              </a:spcBef>
              <a:buNone/>
            </a:pPr>
            <a:r>
              <a:rPr lang="en-US" sz="2000">
                <a:solidFill>
                  <a:srgbClr val="00B0F0"/>
                </a:solidFill>
              </a:rPr>
              <a:t>       [ 7, 16, 27]])</a:t>
            </a:r>
          </a:p>
        </p:txBody>
      </p:sp>
      <p:sp>
        <p:nvSpPr>
          <p:cNvPr id="4" name="灯片编号占位符 3">
            <a:extLst>
              <a:ext uri="{FF2B5EF4-FFF2-40B4-BE49-F238E27FC236}">
                <a16:creationId xmlns:a16="http://schemas.microsoft.com/office/drawing/2014/main" id="{66C9CB45-B198-4308-AFBC-2D167A5AC5C3}"/>
              </a:ext>
            </a:extLst>
          </p:cNvPr>
          <p:cNvSpPr>
            <a:spLocks noGrp="1"/>
          </p:cNvSpPr>
          <p:nvPr>
            <p:ph type="sldNum" sz="quarter" idx="12"/>
          </p:nvPr>
        </p:nvSpPr>
        <p:spPr/>
        <p:txBody>
          <a:bodyPr/>
          <a:lstStyle/>
          <a:p>
            <a:fld id="{39603FB5-5DE6-44EA-8526-30B6B876200F}" type="slidenum">
              <a:rPr lang="zh-CN" altLang="en-US" smtClean="0"/>
              <a:pPr/>
              <a:t>91</a:t>
            </a:fld>
            <a:endParaRPr lang="zh-CN" altLang="en-US"/>
          </a:p>
        </p:txBody>
      </p:sp>
      <p:sp>
        <p:nvSpPr>
          <p:cNvPr id="5" name="文本框 4">
            <a:extLst>
              <a:ext uri="{FF2B5EF4-FFF2-40B4-BE49-F238E27FC236}">
                <a16:creationId xmlns:a16="http://schemas.microsoft.com/office/drawing/2014/main" id="{87F6589F-9481-4065-BED9-1D1205347A8A}"/>
              </a:ext>
            </a:extLst>
          </p:cNvPr>
          <p:cNvSpPr txBox="1"/>
          <p:nvPr/>
        </p:nvSpPr>
        <p:spPr>
          <a:xfrm>
            <a:off x="5324475" y="3257550"/>
            <a:ext cx="5667375" cy="1384995"/>
          </a:xfrm>
          <a:prstGeom prst="rect">
            <a:avLst/>
          </a:prstGeom>
          <a:noFill/>
        </p:spPr>
        <p:txBody>
          <a:bodyPr wrap="square" rtlCol="0">
            <a:spAutoFit/>
          </a:bodyPr>
          <a:lstStyle/>
          <a:p>
            <a:r>
              <a:rPr lang="en-US" altLang="zh-CN" sz="2800"/>
              <a:t>   1   2  3           1    2    3</a:t>
            </a:r>
          </a:p>
          <a:p>
            <a:r>
              <a:rPr lang="zh-CN" altLang="en-US" sz="2800"/>
              <a:t>   </a:t>
            </a:r>
            <a:r>
              <a:rPr lang="en-US" altLang="zh-CN" sz="2800">
                <a:solidFill>
                  <a:srgbClr val="FFC000"/>
                </a:solidFill>
              </a:rPr>
              <a:t>1   2  3</a:t>
            </a:r>
            <a:r>
              <a:rPr lang="zh-CN" altLang="en-US" sz="2800">
                <a:solidFill>
                  <a:srgbClr val="FFC000"/>
                </a:solidFill>
              </a:rPr>
              <a:t>     </a:t>
            </a:r>
            <a:r>
              <a:rPr lang="zh-CN" altLang="en-US" sz="2800"/>
              <a:t>*    </a:t>
            </a:r>
            <a:r>
              <a:rPr lang="en-US" altLang="zh-CN" sz="2800"/>
              <a:t>4    5    6</a:t>
            </a:r>
          </a:p>
          <a:p>
            <a:r>
              <a:rPr lang="en-US" altLang="zh-CN" sz="2800"/>
              <a:t>   </a:t>
            </a:r>
            <a:r>
              <a:rPr lang="en-US" altLang="zh-CN" sz="2800">
                <a:solidFill>
                  <a:srgbClr val="FFC000"/>
                </a:solidFill>
              </a:rPr>
              <a:t>1   2  3</a:t>
            </a:r>
            <a:r>
              <a:rPr lang="en-US" altLang="zh-CN" sz="2800"/>
              <a:t>            7    8    9</a:t>
            </a:r>
            <a:endParaRPr lang="zh-CN" altLang="en-US" sz="2800"/>
          </a:p>
        </p:txBody>
      </p:sp>
      <p:cxnSp>
        <p:nvCxnSpPr>
          <p:cNvPr id="7" name="直接箭头连接符 6">
            <a:extLst>
              <a:ext uri="{FF2B5EF4-FFF2-40B4-BE49-F238E27FC236}">
                <a16:creationId xmlns:a16="http://schemas.microsoft.com/office/drawing/2014/main" id="{75A17ADB-94F7-469A-88C6-EACA971A800C}"/>
              </a:ext>
            </a:extLst>
          </p:cNvPr>
          <p:cNvCxnSpPr/>
          <p:nvPr/>
        </p:nvCxnSpPr>
        <p:spPr>
          <a:xfrm>
            <a:off x="5362575" y="3333750"/>
            <a:ext cx="0" cy="847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数组与数组的运算</a:t>
            </a:r>
            <a:endParaRPr lang="en-US"/>
          </a:p>
        </p:txBody>
      </p:sp>
      <p:sp>
        <p:nvSpPr>
          <p:cNvPr id="3" name="Content Placeholder 2"/>
          <p:cNvSpPr>
            <a:spLocks noGrp="1"/>
          </p:cNvSpPr>
          <p:nvPr>
            <p:ph idx="1"/>
          </p:nvPr>
        </p:nvSpPr>
        <p:spPr/>
        <p:txBody>
          <a:bodyPr>
            <a:normAutofit/>
          </a:bodyPr>
          <a:lstStyle/>
          <a:p>
            <a:pPr marL="0" indent="0">
              <a:spcBef>
                <a:spcPts val="0"/>
              </a:spcBef>
              <a:buNone/>
            </a:pPr>
            <a:r>
              <a:rPr lang="en-US" sz="2000"/>
              <a:t>&gt;&gt;&gt; a = np.array([(1, 2, 3), (4,5,6)])</a:t>
            </a:r>
          </a:p>
          <a:p>
            <a:pPr marL="0" indent="0">
              <a:spcBef>
                <a:spcPts val="0"/>
              </a:spcBef>
              <a:buNone/>
            </a:pPr>
            <a:r>
              <a:rPr lang="en-US" sz="2000"/>
              <a:t>&gt;&gt;&gt; b = np.array(([1, 2, 3], [4, 5, 6], [7, 8, 9]))</a:t>
            </a:r>
          </a:p>
          <a:p>
            <a:pPr marL="0" indent="0">
              <a:spcBef>
                <a:spcPts val="0"/>
              </a:spcBef>
              <a:buNone/>
            </a:pPr>
            <a:r>
              <a:rPr lang="en-US" sz="2000"/>
              <a:t>&gt;&gt;&gt; a + b</a:t>
            </a:r>
          </a:p>
          <a:p>
            <a:pPr marL="0" indent="0">
              <a:spcBef>
                <a:spcPts val="0"/>
              </a:spcBef>
              <a:buNone/>
            </a:pPr>
            <a:r>
              <a:rPr lang="en-US" sz="2000"/>
              <a:t>Traceback (most recent call last):</a:t>
            </a:r>
          </a:p>
          <a:p>
            <a:pPr marL="0" indent="0">
              <a:spcBef>
                <a:spcPts val="0"/>
              </a:spcBef>
              <a:buNone/>
            </a:pPr>
            <a:r>
              <a:rPr lang="en-US" sz="2000"/>
              <a:t>  File "&lt;stdin&gt;", line 1, in &lt;module&gt;</a:t>
            </a:r>
          </a:p>
          <a:p>
            <a:pPr marL="0" indent="0">
              <a:spcBef>
                <a:spcPts val="0"/>
              </a:spcBef>
              <a:buNone/>
            </a:pPr>
            <a:r>
              <a:rPr lang="en-US" sz="2000"/>
              <a:t>ValueError: operands could not be broadcast together with shapes (2,3) (3,3)</a:t>
            </a:r>
            <a:endParaRPr lang="en-US" sz="2000">
              <a:solidFill>
                <a:srgbClr val="00B0F0"/>
              </a:solidFill>
            </a:endParaRPr>
          </a:p>
        </p:txBody>
      </p:sp>
      <p:sp>
        <p:nvSpPr>
          <p:cNvPr id="4" name="灯片编号占位符 3">
            <a:extLst>
              <a:ext uri="{FF2B5EF4-FFF2-40B4-BE49-F238E27FC236}">
                <a16:creationId xmlns:a16="http://schemas.microsoft.com/office/drawing/2014/main" id="{66C9CB45-B198-4308-AFBC-2D167A5AC5C3}"/>
              </a:ext>
            </a:extLst>
          </p:cNvPr>
          <p:cNvSpPr>
            <a:spLocks noGrp="1"/>
          </p:cNvSpPr>
          <p:nvPr>
            <p:ph type="sldNum" sz="quarter" idx="12"/>
          </p:nvPr>
        </p:nvSpPr>
        <p:spPr/>
        <p:txBody>
          <a:bodyPr/>
          <a:lstStyle/>
          <a:p>
            <a:fld id="{39603FB5-5DE6-44EA-8526-30B6B876200F}" type="slidenum">
              <a:rPr lang="zh-CN" altLang="en-US" smtClean="0"/>
              <a:pPr/>
              <a:t>92</a:t>
            </a:fld>
            <a:endParaRPr lang="zh-CN" altLang="en-US"/>
          </a:p>
        </p:txBody>
      </p:sp>
    </p:spTree>
    <p:extLst>
      <p:ext uri="{BB962C8B-B14F-4D97-AF65-F5344CB8AC3E}">
        <p14:creationId xmlns:p14="http://schemas.microsoft.com/office/powerpoint/2010/main" val="36137223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6950B-16A5-36BE-8337-D129FC9E864E}"/>
              </a:ext>
            </a:extLst>
          </p:cNvPr>
          <p:cNvSpPr>
            <a:spLocks noGrp="1"/>
          </p:cNvSpPr>
          <p:nvPr>
            <p:ph type="title"/>
          </p:nvPr>
        </p:nvSpPr>
        <p:spPr>
          <a:xfrm>
            <a:off x="0" y="1"/>
            <a:ext cx="10515600" cy="988828"/>
          </a:xfrm>
        </p:spPr>
        <p:txBody>
          <a:bodyPr/>
          <a:lstStyle/>
          <a:p>
            <a:r>
              <a:rPr lang="zh-CN" altLang="en-US" b="1">
                <a:latin typeface="微软雅黑" panose="020B0503020204020204" pitchFamily="34" charset="-122"/>
                <a:ea typeface="微软雅黑" panose="020B0503020204020204" pitchFamily="34" charset="-122"/>
              </a:rPr>
              <a:t>引例</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某</a:t>
            </a:r>
            <a:r>
              <a:rPr lang="en-US" altLang="zh-CN" b="1">
                <a:latin typeface="微软雅黑" panose="020B0503020204020204" pitchFamily="34" charset="-122"/>
                <a:ea typeface="微软雅黑" panose="020B0503020204020204" pitchFamily="34" charset="-122"/>
              </a:rPr>
              <a:t>10</a:t>
            </a:r>
            <a:r>
              <a:rPr lang="zh-CN" altLang="en-US" b="1">
                <a:latin typeface="微软雅黑" panose="020B0503020204020204" pitchFamily="34" charset="-122"/>
                <a:ea typeface="微软雅黑" panose="020B0503020204020204" pitchFamily="34" charset="-122"/>
              </a:rPr>
              <a:t>家上市公司的年利润</a:t>
            </a:r>
            <a:endParaRPr lang="zh-CN" altLang="en-US"/>
          </a:p>
        </p:txBody>
      </p:sp>
      <p:sp>
        <p:nvSpPr>
          <p:cNvPr id="3" name="灯片编号占位符 2">
            <a:extLst>
              <a:ext uri="{FF2B5EF4-FFF2-40B4-BE49-F238E27FC236}">
                <a16:creationId xmlns:a16="http://schemas.microsoft.com/office/drawing/2014/main" id="{89DC064A-BE1C-C3CE-94DC-CC7649A72A17}"/>
              </a:ext>
            </a:extLst>
          </p:cNvPr>
          <p:cNvSpPr>
            <a:spLocks noGrp="1"/>
          </p:cNvSpPr>
          <p:nvPr>
            <p:ph type="sldNum" sz="quarter" idx="12"/>
          </p:nvPr>
        </p:nvSpPr>
        <p:spPr/>
        <p:txBody>
          <a:bodyPr/>
          <a:lstStyle/>
          <a:p>
            <a:fld id="{565CE74E-AB26-4998-AD42-012C4C1AD076}" type="slidenum">
              <a:rPr lang="zh-CN" altLang="en-US" smtClean="0"/>
              <a:pPr/>
              <a:t>93</a:t>
            </a:fld>
            <a:endParaRPr lang="zh-CN" altLang="en-US"/>
          </a:p>
        </p:txBody>
      </p:sp>
      <p:graphicFrame>
        <p:nvGraphicFramePr>
          <p:cNvPr id="5" name="表格 5">
            <a:extLst>
              <a:ext uri="{FF2B5EF4-FFF2-40B4-BE49-F238E27FC236}">
                <a16:creationId xmlns:a16="http://schemas.microsoft.com/office/drawing/2014/main" id="{BA17BACF-2532-B863-14A8-7823D9E8460F}"/>
              </a:ext>
            </a:extLst>
          </p:cNvPr>
          <p:cNvGraphicFramePr>
            <a:graphicFrameLocks noGrp="1"/>
          </p:cNvGraphicFramePr>
          <p:nvPr/>
        </p:nvGraphicFramePr>
        <p:xfrm>
          <a:off x="1786270" y="1203960"/>
          <a:ext cx="9165264" cy="4178300"/>
        </p:xfrm>
        <a:graphic>
          <a:graphicData uri="http://schemas.openxmlformats.org/drawingml/2006/table">
            <a:tbl>
              <a:tblPr firstRow="1" bandRow="1">
                <a:tableStyleId>{5C22544A-7EE6-4342-B048-85BDC9FD1C3A}</a:tableStyleId>
              </a:tblPr>
              <a:tblGrid>
                <a:gridCol w="1827692">
                  <a:extLst>
                    <a:ext uri="{9D8B030D-6E8A-4147-A177-3AD203B41FA5}">
                      <a16:colId xmlns:a16="http://schemas.microsoft.com/office/drawing/2014/main" val="2408841273"/>
                    </a:ext>
                  </a:extLst>
                </a:gridCol>
                <a:gridCol w="1834393">
                  <a:extLst>
                    <a:ext uri="{9D8B030D-6E8A-4147-A177-3AD203B41FA5}">
                      <a16:colId xmlns:a16="http://schemas.microsoft.com/office/drawing/2014/main" val="206620541"/>
                    </a:ext>
                  </a:extLst>
                </a:gridCol>
                <a:gridCol w="1834393">
                  <a:extLst>
                    <a:ext uri="{9D8B030D-6E8A-4147-A177-3AD203B41FA5}">
                      <a16:colId xmlns:a16="http://schemas.microsoft.com/office/drawing/2014/main" val="2421788275"/>
                    </a:ext>
                  </a:extLst>
                </a:gridCol>
                <a:gridCol w="1834393">
                  <a:extLst>
                    <a:ext uri="{9D8B030D-6E8A-4147-A177-3AD203B41FA5}">
                      <a16:colId xmlns:a16="http://schemas.microsoft.com/office/drawing/2014/main" val="4001368426"/>
                    </a:ext>
                  </a:extLst>
                </a:gridCol>
                <a:gridCol w="1834393">
                  <a:extLst>
                    <a:ext uri="{9D8B030D-6E8A-4147-A177-3AD203B41FA5}">
                      <a16:colId xmlns:a16="http://schemas.microsoft.com/office/drawing/2014/main" val="1795204727"/>
                    </a:ext>
                  </a:extLst>
                </a:gridCol>
              </a:tblGrid>
              <a:tr h="370840">
                <a:tc>
                  <a:txBody>
                    <a:bodyPr/>
                    <a:lstStyle/>
                    <a:p>
                      <a:pPr algn="ctr"/>
                      <a:r>
                        <a:rPr lang="zh-CN" altLang="en-US" sz="2400"/>
                        <a:t>股票名称</a:t>
                      </a:r>
                    </a:p>
                  </a:txBody>
                  <a:tcPr/>
                </a:tc>
                <a:tc>
                  <a:txBody>
                    <a:bodyPr/>
                    <a:lstStyle/>
                    <a:p>
                      <a:pPr algn="ctr"/>
                      <a:r>
                        <a:rPr lang="en-US" altLang="zh-CN" sz="2400"/>
                        <a:t>2014</a:t>
                      </a:r>
                      <a:r>
                        <a:rPr lang="zh-CN" altLang="en-US" sz="2400"/>
                        <a:t>年</a:t>
                      </a:r>
                    </a:p>
                  </a:txBody>
                  <a:tcPr/>
                </a:tc>
                <a:tc>
                  <a:txBody>
                    <a:bodyPr/>
                    <a:lstStyle/>
                    <a:p>
                      <a:pPr algn="ctr"/>
                      <a:r>
                        <a:rPr lang="en-US" altLang="zh-CN" sz="2400"/>
                        <a:t>2015</a:t>
                      </a:r>
                      <a:r>
                        <a:rPr lang="zh-CN" altLang="en-US" sz="2400"/>
                        <a:t>年</a:t>
                      </a:r>
                    </a:p>
                  </a:txBody>
                  <a:tcPr/>
                </a:tc>
                <a:tc>
                  <a:txBody>
                    <a:bodyPr/>
                    <a:lstStyle/>
                    <a:p>
                      <a:pPr algn="ctr"/>
                      <a:r>
                        <a:rPr lang="en-US" altLang="zh-CN" sz="2400"/>
                        <a:t>2016</a:t>
                      </a:r>
                      <a:r>
                        <a:rPr lang="zh-CN" altLang="en-US" sz="2400"/>
                        <a:t>年</a:t>
                      </a:r>
                    </a:p>
                  </a:txBody>
                  <a:tcPr/>
                </a:tc>
                <a:tc>
                  <a:txBody>
                    <a:bodyPr/>
                    <a:lstStyle/>
                    <a:p>
                      <a:pPr algn="ctr"/>
                      <a:r>
                        <a:rPr lang="en-US" altLang="zh-CN" sz="2400"/>
                        <a:t>2017</a:t>
                      </a:r>
                      <a:r>
                        <a:rPr lang="zh-CN" altLang="en-US" sz="2400"/>
                        <a:t>年</a:t>
                      </a:r>
                    </a:p>
                  </a:txBody>
                  <a:tcPr/>
                </a:tc>
                <a:extLst>
                  <a:ext uri="{0D108BD9-81ED-4DB2-BD59-A6C34878D82A}">
                    <a16:rowId xmlns:a16="http://schemas.microsoft.com/office/drawing/2014/main" val="3119301949"/>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欧比特</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25064610.28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57833661.61</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84589488.6</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120873962.1</a:t>
                      </a:r>
                    </a:p>
                  </a:txBody>
                  <a:tcPr marL="6350" marR="6350" marT="6350" marB="0" anchor="b"/>
                </a:tc>
                <a:extLst>
                  <a:ext uri="{0D108BD9-81ED-4DB2-BD59-A6C34878D82A}">
                    <a16:rowId xmlns:a16="http://schemas.microsoft.com/office/drawing/2014/main" val="1238450669"/>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长信科技</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165692295.9</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237714531.1</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347097817</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544401919.1</a:t>
                      </a:r>
                    </a:p>
                  </a:txBody>
                  <a:tcPr marL="6350" marR="6350" marT="6350" marB="0" anchor="b"/>
                </a:tc>
                <a:extLst>
                  <a:ext uri="{0D108BD9-81ED-4DB2-BD59-A6C34878D82A}">
                    <a16:rowId xmlns:a16="http://schemas.microsoft.com/office/drawing/2014/main" val="715229344"/>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太极实业</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14193821.14</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23572314.86</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232520806</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417789999.3</a:t>
                      </a:r>
                    </a:p>
                  </a:txBody>
                  <a:tcPr marL="6350" marR="6350" marT="6350" marB="0" anchor="b"/>
                </a:tc>
                <a:extLst>
                  <a:ext uri="{0D108BD9-81ED-4DB2-BD59-A6C34878D82A}">
                    <a16:rowId xmlns:a16="http://schemas.microsoft.com/office/drawing/2014/main" val="4116090955"/>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信维通信</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63085706.94</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221368786.8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531568728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889046116.7</a:t>
                      </a:r>
                    </a:p>
                  </a:txBody>
                  <a:tcPr marL="6350" marR="6350" marT="6350" marB="0" anchor="b"/>
                </a:tc>
                <a:extLst>
                  <a:ext uri="{0D108BD9-81ED-4DB2-BD59-A6C34878D82A}">
                    <a16:rowId xmlns:a16="http://schemas.microsoft.com/office/drawing/2014/main" val="944606726"/>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洲明科技</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60858915.45</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113568130</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166453028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284299042.6</a:t>
                      </a:r>
                    </a:p>
                  </a:txBody>
                  <a:tcPr marL="6350" marR="6350" marT="6350" marB="0" anchor="b"/>
                </a:tc>
                <a:extLst>
                  <a:ext uri="{0D108BD9-81ED-4DB2-BD59-A6C34878D82A}">
                    <a16:rowId xmlns:a16="http://schemas.microsoft.com/office/drawing/2014/main" val="448195841"/>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利亚德</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161320659.6</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330789116.8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668829540</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1209781490</a:t>
                      </a:r>
                    </a:p>
                  </a:txBody>
                  <a:tcPr marL="6350" marR="6350" marT="6350" marB="0" anchor="b"/>
                </a:tc>
                <a:extLst>
                  <a:ext uri="{0D108BD9-81ED-4DB2-BD59-A6C34878D82A}">
                    <a16:rowId xmlns:a16="http://schemas.microsoft.com/office/drawing/2014/main" val="3161379596"/>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凯乐科技</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47516541.95</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119612655.5</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182229579</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739582918.8</a:t>
                      </a:r>
                    </a:p>
                  </a:txBody>
                  <a:tcPr marL="6350" marR="6350" marT="6350" marB="0" anchor="b"/>
                </a:tc>
                <a:extLst>
                  <a:ext uri="{0D108BD9-81ED-4DB2-BD59-A6C34878D82A}">
                    <a16:rowId xmlns:a16="http://schemas.microsoft.com/office/drawing/2014/main" val="354779733"/>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天通股份</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13566562.65</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73182379.7</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110331714</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156863991.4</a:t>
                      </a:r>
                    </a:p>
                  </a:txBody>
                  <a:tcPr marL="6350" marR="6350" marT="6350" marB="0" anchor="b"/>
                </a:tc>
                <a:extLst>
                  <a:ext uri="{0D108BD9-81ED-4DB2-BD59-A6C34878D82A}">
                    <a16:rowId xmlns:a16="http://schemas.microsoft.com/office/drawing/2014/main" val="3271687728"/>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合众思壮</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40058071.96</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60577119.74</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96449734.9</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241926722.6</a:t>
                      </a:r>
                    </a:p>
                  </a:txBody>
                  <a:tcPr marL="6350" marR="6350" marT="6350" marB="0" anchor="b"/>
                </a:tc>
                <a:extLst>
                  <a:ext uri="{0D108BD9-81ED-4DB2-BD59-A6C34878D82A}">
                    <a16:rowId xmlns:a16="http://schemas.microsoft.com/office/drawing/2014/main" val="2464749731"/>
                  </a:ext>
                </a:extLst>
              </a:tr>
              <a:tr h="370840">
                <a:tc>
                  <a:txBody>
                    <a:bodyPr/>
                    <a:lstStyle/>
                    <a:p>
                      <a:pPr algn="ctr" fontAlgn="t"/>
                      <a:r>
                        <a:rPr lang="zh-CN" altLang="en-US" sz="2400" b="1" i="0" u="none" strike="noStrike">
                          <a:solidFill>
                            <a:srgbClr val="000000"/>
                          </a:solidFill>
                          <a:effectLst/>
                          <a:latin typeface="宋体" panose="02010600030101010101" pitchFamily="2" charset="-122"/>
                          <a:ea typeface="宋体" panose="02010600030101010101" pitchFamily="2" charset="-122"/>
                        </a:rPr>
                        <a:t>和而泰</a:t>
                      </a:r>
                    </a:p>
                  </a:txBody>
                  <a:tcPr marL="6350" marR="6350" marT="6350" marB="0"/>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45053892.48</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74946571.91</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119660401</a:t>
                      </a:r>
                    </a:p>
                  </a:txBody>
                  <a:tcPr marL="6350" marR="6350" marT="6350" marB="0" anchor="b"/>
                </a:tc>
                <a:tc>
                  <a:txBody>
                    <a:bodyPr/>
                    <a:lstStyle/>
                    <a:p>
                      <a:pPr algn="ctr" fontAlgn="b"/>
                      <a:r>
                        <a:rPr lang="en-US" altLang="zh-CN" sz="2400" b="0" i="0" u="none" strike="noStrike">
                          <a:solidFill>
                            <a:srgbClr val="000000"/>
                          </a:solidFill>
                          <a:effectLst/>
                          <a:latin typeface="宋体" panose="02010600030101010101" pitchFamily="2" charset="-122"/>
                          <a:ea typeface="宋体" panose="02010600030101010101" pitchFamily="2" charset="-122"/>
                        </a:rPr>
                        <a:t>178103716.7</a:t>
                      </a:r>
                    </a:p>
                  </a:txBody>
                  <a:tcPr marL="6350" marR="6350" marT="6350" marB="0" anchor="b"/>
                </a:tc>
                <a:extLst>
                  <a:ext uri="{0D108BD9-81ED-4DB2-BD59-A6C34878D82A}">
                    <a16:rowId xmlns:a16="http://schemas.microsoft.com/office/drawing/2014/main" val="2341130323"/>
                  </a:ext>
                </a:extLst>
              </a:tr>
            </a:tbl>
          </a:graphicData>
        </a:graphic>
      </p:graphicFrame>
    </p:spTree>
    <p:extLst>
      <p:ext uri="{BB962C8B-B14F-4D97-AF65-F5344CB8AC3E}">
        <p14:creationId xmlns:p14="http://schemas.microsoft.com/office/powerpoint/2010/main" val="6190258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4D8AF-B2AD-54D3-FD67-C5A9FEF978F3}"/>
              </a:ext>
            </a:extLst>
          </p:cNvPr>
          <p:cNvSpPr>
            <a:spLocks noGrp="1"/>
          </p:cNvSpPr>
          <p:nvPr>
            <p:ph type="title"/>
          </p:nvPr>
        </p:nvSpPr>
        <p:spPr>
          <a:xfrm>
            <a:off x="138221" y="47558"/>
            <a:ext cx="10515600" cy="634335"/>
          </a:xfrm>
        </p:spPr>
        <p:txBody>
          <a:bodyPr>
            <a:normAutofit fontScale="90000"/>
          </a:bodyPr>
          <a:lstStyle/>
          <a:p>
            <a:r>
              <a:rPr lang="zh-CN" altLang="en-US" b="1">
                <a:latin typeface="微软雅黑" panose="020B0503020204020204" pitchFamily="34" charset="-122"/>
                <a:ea typeface="微软雅黑" panose="020B0503020204020204" pitchFamily="34" charset="-122"/>
              </a:rPr>
              <a:t>求解过程</a:t>
            </a:r>
            <a:r>
              <a:rPr lang="en-US" altLang="zh-CN" b="1">
                <a:latin typeface="微软雅黑" panose="020B0503020204020204" pitchFamily="34" charset="-122"/>
                <a:ea typeface="微软雅黑" panose="020B0503020204020204" pitchFamily="34" charset="-122"/>
              </a:rPr>
              <a:t>-Numpy</a:t>
            </a:r>
            <a:r>
              <a:rPr lang="zh-CN" altLang="en-US" b="1">
                <a:latin typeface="微软雅黑" panose="020B0503020204020204" pitchFamily="34" charset="-122"/>
                <a:ea typeface="微软雅黑" panose="020B0503020204020204" pitchFamily="34" charset="-122"/>
              </a:rPr>
              <a:t>数组的向量运算</a:t>
            </a:r>
          </a:p>
        </p:txBody>
      </p:sp>
      <p:sp>
        <p:nvSpPr>
          <p:cNvPr id="3" name="灯片编号占位符 2">
            <a:extLst>
              <a:ext uri="{FF2B5EF4-FFF2-40B4-BE49-F238E27FC236}">
                <a16:creationId xmlns:a16="http://schemas.microsoft.com/office/drawing/2014/main" id="{8A95897D-0598-9CD3-E282-1B8514BE0B34}"/>
              </a:ext>
            </a:extLst>
          </p:cNvPr>
          <p:cNvSpPr>
            <a:spLocks noGrp="1"/>
          </p:cNvSpPr>
          <p:nvPr>
            <p:ph type="sldNum" sz="quarter" idx="12"/>
          </p:nvPr>
        </p:nvSpPr>
        <p:spPr/>
        <p:txBody>
          <a:bodyPr/>
          <a:lstStyle/>
          <a:p>
            <a:fld id="{565CE74E-AB26-4998-AD42-012C4C1AD076}" type="slidenum">
              <a:rPr lang="zh-CN" altLang="en-US" smtClean="0"/>
              <a:pPr/>
              <a:t>94</a:t>
            </a:fld>
            <a:endParaRPr lang="zh-CN" altLang="en-US"/>
          </a:p>
        </p:txBody>
      </p:sp>
      <p:sp>
        <p:nvSpPr>
          <p:cNvPr id="9" name="文本框 8">
            <a:extLst>
              <a:ext uri="{FF2B5EF4-FFF2-40B4-BE49-F238E27FC236}">
                <a16:creationId xmlns:a16="http://schemas.microsoft.com/office/drawing/2014/main" id="{64AA90A9-ECE8-75DB-5BF1-E0DCD01BD43F}"/>
              </a:ext>
            </a:extLst>
          </p:cNvPr>
          <p:cNvSpPr txBox="1"/>
          <p:nvPr/>
        </p:nvSpPr>
        <p:spPr>
          <a:xfrm>
            <a:off x="263155" y="681893"/>
            <a:ext cx="11479666" cy="5262979"/>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[[2.50e+07, 5.78e+07, 8.45e+07, 1.20e+08],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[1.65e+08, 2.37e+08, 3.47e+08, 5.44e+08],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[1.41e+07, 2.35e+07, 2.32e+08, 4.17e+08],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[6.30e+07, 2.21e+08, 5.31e+08, 8.89e+08],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[6.08e+07, 1.13e+08, 1.66e+08, 2.84e+08],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[1.61e+08, 3.30e+08, 6.68e+08, 1.20e+09],</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[4.75e+07, 1.19e+08, 1.82e+08, 7.39e+08],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[1.35e+07, 7.31e+07, 1.10e+08, 1.56e+08],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[4.00e+07, 6.05e+07, 9.64e+07, 2.41e+08],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[4.50e+07, 7.49e+07, 1.19e+08, 1.78e+08])</a:t>
            </a:r>
            <a:endParaRPr lang="zh-CN" altLang="en-US" sz="2800" b="1">
              <a:solidFill>
                <a:srgbClr val="002060"/>
              </a:solidFill>
            </a:endParaRPr>
          </a:p>
        </p:txBody>
      </p:sp>
      <p:sp>
        <p:nvSpPr>
          <p:cNvPr id="4" name="箭头: 下 3">
            <a:extLst>
              <a:ext uri="{FF2B5EF4-FFF2-40B4-BE49-F238E27FC236}">
                <a16:creationId xmlns:a16="http://schemas.microsoft.com/office/drawing/2014/main" id="{401C9C68-3D05-4993-0F72-91674A909404}"/>
              </a:ext>
            </a:extLst>
          </p:cNvPr>
          <p:cNvSpPr/>
          <p:nvPr/>
        </p:nvSpPr>
        <p:spPr>
          <a:xfrm rot="16200000">
            <a:off x="587238" y="1707614"/>
            <a:ext cx="494834"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983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4D8AF-B2AD-54D3-FD67-C5A9FEF978F3}"/>
              </a:ext>
            </a:extLst>
          </p:cNvPr>
          <p:cNvSpPr>
            <a:spLocks noGrp="1"/>
          </p:cNvSpPr>
          <p:nvPr>
            <p:ph type="title"/>
          </p:nvPr>
        </p:nvSpPr>
        <p:spPr>
          <a:xfrm>
            <a:off x="138221" y="47558"/>
            <a:ext cx="10515600" cy="634335"/>
          </a:xfrm>
        </p:spPr>
        <p:txBody>
          <a:bodyPr>
            <a:normAutofit fontScale="90000"/>
          </a:bodyPr>
          <a:lstStyle/>
          <a:p>
            <a:r>
              <a:rPr lang="zh-CN" altLang="en-US" b="1">
                <a:latin typeface="微软雅黑" panose="020B0503020204020204" pitchFamily="34" charset="-122"/>
                <a:ea typeface="微软雅黑" panose="020B0503020204020204" pitchFamily="34" charset="-122"/>
              </a:rPr>
              <a:t>求解过程</a:t>
            </a:r>
            <a:r>
              <a:rPr lang="en-US" altLang="zh-CN" b="1">
                <a:latin typeface="微软雅黑" panose="020B0503020204020204" pitchFamily="34" charset="-122"/>
                <a:ea typeface="微软雅黑" panose="020B0503020204020204" pitchFamily="34" charset="-122"/>
              </a:rPr>
              <a:t>-Numpy</a:t>
            </a:r>
            <a:r>
              <a:rPr lang="zh-CN" altLang="en-US" b="1">
                <a:latin typeface="微软雅黑" panose="020B0503020204020204" pitchFamily="34" charset="-122"/>
                <a:ea typeface="微软雅黑" panose="020B0503020204020204" pitchFamily="34" charset="-122"/>
              </a:rPr>
              <a:t>数组的向量运算</a:t>
            </a:r>
          </a:p>
        </p:txBody>
      </p:sp>
      <p:sp>
        <p:nvSpPr>
          <p:cNvPr id="3" name="灯片编号占位符 2">
            <a:extLst>
              <a:ext uri="{FF2B5EF4-FFF2-40B4-BE49-F238E27FC236}">
                <a16:creationId xmlns:a16="http://schemas.microsoft.com/office/drawing/2014/main" id="{8A95897D-0598-9CD3-E282-1B8514BE0B34}"/>
              </a:ext>
            </a:extLst>
          </p:cNvPr>
          <p:cNvSpPr>
            <a:spLocks noGrp="1"/>
          </p:cNvSpPr>
          <p:nvPr>
            <p:ph type="sldNum" sz="quarter" idx="12"/>
          </p:nvPr>
        </p:nvSpPr>
        <p:spPr/>
        <p:txBody>
          <a:bodyPr/>
          <a:lstStyle/>
          <a:p>
            <a:fld id="{565CE74E-AB26-4998-AD42-012C4C1AD076}" type="slidenum">
              <a:rPr lang="zh-CN" altLang="en-US" smtClean="0"/>
              <a:pPr/>
              <a:t>95</a:t>
            </a:fld>
            <a:endParaRPr lang="zh-CN" altLang="en-US"/>
          </a:p>
        </p:txBody>
      </p:sp>
      <p:sp>
        <p:nvSpPr>
          <p:cNvPr id="7" name="文本框 6">
            <a:extLst>
              <a:ext uri="{FF2B5EF4-FFF2-40B4-BE49-F238E27FC236}">
                <a16:creationId xmlns:a16="http://schemas.microsoft.com/office/drawing/2014/main" id="{101F176E-A9F8-4677-1CDA-0CD52C0F6958}"/>
              </a:ext>
            </a:extLst>
          </p:cNvPr>
          <p:cNvSpPr txBox="1"/>
          <p:nvPr/>
        </p:nvSpPr>
        <p:spPr>
          <a:xfrm>
            <a:off x="225825" y="1121536"/>
            <a:ext cx="11966175" cy="3539430"/>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array</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([1.65e+08, 2.37e+08, 3.47e+08, 5.44e+08])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 / 10</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array</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([1.65e+07, 2.37e+07, 3.40e+07, 5.444e+07])</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 - nc[2]</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array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1.51e+08, 2.14e+08, 1.14e+08, 1.26e+08])</a:t>
            </a:r>
            <a:endParaRPr lang="zh-CN" altLang="zh-CN" sz="54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4747926D-C21D-6396-51A7-E05CCF0789C4}"/>
              </a:ext>
            </a:extLst>
          </p:cNvPr>
          <p:cNvCxnSpPr/>
          <p:nvPr/>
        </p:nvCxnSpPr>
        <p:spPr>
          <a:xfrm>
            <a:off x="4524433" y="2220806"/>
            <a:ext cx="0" cy="4359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D5A8DAD1-BA9A-7322-416F-80C6B7EED6C8}"/>
              </a:ext>
            </a:extLst>
          </p:cNvPr>
          <p:cNvCxnSpPr/>
          <p:nvPr/>
        </p:nvCxnSpPr>
        <p:spPr>
          <a:xfrm>
            <a:off x="6508338" y="2229199"/>
            <a:ext cx="0" cy="4359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517FD83-B0CD-A7DA-1CFC-048EEED42775}"/>
              </a:ext>
            </a:extLst>
          </p:cNvPr>
          <p:cNvCxnSpPr/>
          <p:nvPr/>
        </p:nvCxnSpPr>
        <p:spPr>
          <a:xfrm>
            <a:off x="8610600" y="2181073"/>
            <a:ext cx="0" cy="4359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DC15C03-FA9F-96FF-DA41-DB54D40A5E08}"/>
              </a:ext>
            </a:extLst>
          </p:cNvPr>
          <p:cNvCxnSpPr/>
          <p:nvPr/>
        </p:nvCxnSpPr>
        <p:spPr>
          <a:xfrm>
            <a:off x="10842877" y="2181072"/>
            <a:ext cx="0" cy="4359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6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anim calcmode="lin" valueType="num">
                                      <p:cBhvr>
                                        <p:cTn id="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1000"/>
                                        <p:tgtEl>
                                          <p:spTgt spid="7">
                                            <p:txEl>
                                              <p:pRg st="4" end="4"/>
                                            </p:txEl>
                                          </p:spTgt>
                                        </p:tgtEl>
                                      </p:cBhvr>
                                    </p:animEffect>
                                    <p:anim calcmode="lin" valueType="num">
                                      <p:cBhvr>
                                        <p:cTn id="1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par>
                                <p:cTn id="26" presetID="22"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1000"/>
                                        <p:tgtEl>
                                          <p:spTgt spid="7">
                                            <p:txEl>
                                              <p:pRg st="6" end="6"/>
                                            </p:txEl>
                                          </p:spTgt>
                                        </p:tgtEl>
                                      </p:cBhvr>
                                    </p:animEffect>
                                    <p:anim calcmode="lin" valueType="num">
                                      <p:cBhvr>
                                        <p:cTn id="34"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1000"/>
                                        <p:tgtEl>
                                          <p:spTgt spid="7">
                                            <p:txEl>
                                              <p:pRg st="7" end="7"/>
                                            </p:txEl>
                                          </p:spTgt>
                                        </p:tgtEl>
                                      </p:cBhvr>
                                    </p:animEffect>
                                    <p:anim calcmode="lin" valueType="num">
                                      <p:cBhvr>
                                        <p:cTn id="39"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35778-D6DC-2D00-CE02-C864C1A28B09}"/>
              </a:ext>
            </a:extLst>
          </p:cNvPr>
          <p:cNvSpPr>
            <a:spLocks noGrp="1"/>
          </p:cNvSpPr>
          <p:nvPr>
            <p:ph type="title"/>
          </p:nvPr>
        </p:nvSpPr>
        <p:spPr>
          <a:xfrm>
            <a:off x="-2649" y="-26479"/>
            <a:ext cx="10515600" cy="856715"/>
          </a:xfrm>
        </p:spPr>
        <p:txBody>
          <a:bodyPr/>
          <a:lstStyle/>
          <a:p>
            <a:r>
              <a:rPr lang="zh-CN" altLang="en-US" b="1">
                <a:latin typeface="微软雅黑" panose="020B0503020204020204" pitchFamily="34" charset="-122"/>
                <a:ea typeface="微软雅黑" panose="020B0503020204020204" pitchFamily="34" charset="-122"/>
              </a:rPr>
              <a:t>求解过程</a:t>
            </a:r>
            <a:r>
              <a:rPr lang="en-US" altLang="zh-CN" b="1">
                <a:latin typeface="微软雅黑" panose="020B0503020204020204" pitchFamily="34" charset="-122"/>
                <a:ea typeface="微软雅黑" panose="020B0503020204020204" pitchFamily="34" charset="-122"/>
              </a:rPr>
              <a:t>-Numpy</a:t>
            </a:r>
            <a:r>
              <a:rPr lang="zh-CN" altLang="en-US" b="1">
                <a:latin typeface="微软雅黑" panose="020B0503020204020204" pitchFamily="34" charset="-122"/>
                <a:ea typeface="微软雅黑" panose="020B0503020204020204" pitchFamily="34" charset="-122"/>
              </a:rPr>
              <a:t>数组的向量运算</a:t>
            </a:r>
            <a:endParaRPr lang="zh-CN" altLang="en-US"/>
          </a:p>
        </p:txBody>
      </p:sp>
      <p:sp>
        <p:nvSpPr>
          <p:cNvPr id="3" name="灯片编号占位符 2">
            <a:extLst>
              <a:ext uri="{FF2B5EF4-FFF2-40B4-BE49-F238E27FC236}">
                <a16:creationId xmlns:a16="http://schemas.microsoft.com/office/drawing/2014/main" id="{BBBA4E26-59F7-F8DE-542A-3BAF3B3E8B8C}"/>
              </a:ext>
            </a:extLst>
          </p:cNvPr>
          <p:cNvSpPr>
            <a:spLocks noGrp="1"/>
          </p:cNvSpPr>
          <p:nvPr>
            <p:ph type="sldNum" sz="quarter" idx="12"/>
          </p:nvPr>
        </p:nvSpPr>
        <p:spPr/>
        <p:txBody>
          <a:bodyPr/>
          <a:lstStyle/>
          <a:p>
            <a:fld id="{565CE74E-AB26-4998-AD42-012C4C1AD076}" type="slidenum">
              <a:rPr lang="zh-CN" altLang="en-US" smtClean="0"/>
              <a:pPr/>
              <a:t>96</a:t>
            </a:fld>
            <a:endParaRPr lang="zh-CN" altLang="en-US"/>
          </a:p>
        </p:txBody>
      </p:sp>
      <p:graphicFrame>
        <p:nvGraphicFramePr>
          <p:cNvPr id="4" name="表格 3">
            <a:extLst>
              <a:ext uri="{FF2B5EF4-FFF2-40B4-BE49-F238E27FC236}">
                <a16:creationId xmlns:a16="http://schemas.microsoft.com/office/drawing/2014/main" id="{DF383353-40E1-EBCA-D4D8-A0B3629912AA}"/>
              </a:ext>
            </a:extLst>
          </p:cNvPr>
          <p:cNvGraphicFramePr>
            <a:graphicFrameLocks noGrp="1"/>
          </p:cNvGraphicFramePr>
          <p:nvPr/>
        </p:nvGraphicFramePr>
        <p:xfrm>
          <a:off x="1165729" y="1084984"/>
          <a:ext cx="9999574" cy="829310"/>
        </p:xfrm>
        <a:graphic>
          <a:graphicData uri="http://schemas.openxmlformats.org/drawingml/2006/table">
            <a:tbl>
              <a:tblPr firstRow="1" bandRow="1">
                <a:tableStyleId>{5C22544A-7EE6-4342-B048-85BDC9FD1C3A}</a:tableStyleId>
              </a:tblPr>
              <a:tblGrid>
                <a:gridCol w="1994066">
                  <a:extLst>
                    <a:ext uri="{9D8B030D-6E8A-4147-A177-3AD203B41FA5}">
                      <a16:colId xmlns:a16="http://schemas.microsoft.com/office/drawing/2014/main" val="1934680418"/>
                    </a:ext>
                  </a:extLst>
                </a:gridCol>
                <a:gridCol w="2001377">
                  <a:extLst>
                    <a:ext uri="{9D8B030D-6E8A-4147-A177-3AD203B41FA5}">
                      <a16:colId xmlns:a16="http://schemas.microsoft.com/office/drawing/2014/main" val="2592108060"/>
                    </a:ext>
                  </a:extLst>
                </a:gridCol>
                <a:gridCol w="2001377">
                  <a:extLst>
                    <a:ext uri="{9D8B030D-6E8A-4147-A177-3AD203B41FA5}">
                      <a16:colId xmlns:a16="http://schemas.microsoft.com/office/drawing/2014/main" val="1294855985"/>
                    </a:ext>
                  </a:extLst>
                </a:gridCol>
                <a:gridCol w="2001377">
                  <a:extLst>
                    <a:ext uri="{9D8B030D-6E8A-4147-A177-3AD203B41FA5}">
                      <a16:colId xmlns:a16="http://schemas.microsoft.com/office/drawing/2014/main" val="836059586"/>
                    </a:ext>
                  </a:extLst>
                </a:gridCol>
                <a:gridCol w="2001377">
                  <a:extLst>
                    <a:ext uri="{9D8B030D-6E8A-4147-A177-3AD203B41FA5}">
                      <a16:colId xmlns:a16="http://schemas.microsoft.com/office/drawing/2014/main" val="1869949682"/>
                    </a:ext>
                  </a:extLst>
                </a:gridCol>
              </a:tblGrid>
              <a:tr h="370840">
                <a:tc>
                  <a:txBody>
                    <a:bodyPr/>
                    <a:lstStyle/>
                    <a:p>
                      <a:pPr algn="ctr"/>
                      <a:r>
                        <a:rPr lang="zh-CN" altLang="en-US" sz="2400" b="1">
                          <a:latin typeface="微软雅黑" panose="020B0503020204020204" pitchFamily="34" charset="-122"/>
                          <a:ea typeface="微软雅黑" panose="020B0503020204020204" pitchFamily="34" charset="-122"/>
                        </a:rPr>
                        <a:t>股票名称</a:t>
                      </a:r>
                    </a:p>
                  </a:txBody>
                  <a:tcPr/>
                </a:tc>
                <a:tc>
                  <a:txBody>
                    <a:bodyPr/>
                    <a:lstStyle/>
                    <a:p>
                      <a:pPr algn="ctr"/>
                      <a:r>
                        <a:rPr lang="en-US" altLang="zh-CN" sz="2400" b="1">
                          <a:latin typeface="微软雅黑" panose="020B0503020204020204" pitchFamily="34" charset="-122"/>
                          <a:ea typeface="微软雅黑" panose="020B0503020204020204" pitchFamily="34" charset="-122"/>
                        </a:rPr>
                        <a:t>2014</a:t>
                      </a:r>
                      <a:r>
                        <a:rPr lang="zh-CN" altLang="en-US" sz="2400" b="1">
                          <a:latin typeface="微软雅黑" panose="020B0503020204020204" pitchFamily="34" charset="-122"/>
                          <a:ea typeface="微软雅黑" panose="020B0503020204020204" pitchFamily="34" charset="-122"/>
                        </a:rPr>
                        <a:t>年</a:t>
                      </a:r>
                    </a:p>
                  </a:txBody>
                  <a:tcPr/>
                </a:tc>
                <a:tc>
                  <a:txBody>
                    <a:bodyPr/>
                    <a:lstStyle/>
                    <a:p>
                      <a:pPr algn="ctr"/>
                      <a:r>
                        <a:rPr lang="en-US" altLang="zh-CN" sz="2400" b="1">
                          <a:latin typeface="微软雅黑" panose="020B0503020204020204" pitchFamily="34" charset="-122"/>
                          <a:ea typeface="微软雅黑" panose="020B0503020204020204" pitchFamily="34" charset="-122"/>
                        </a:rPr>
                        <a:t>2015</a:t>
                      </a:r>
                      <a:r>
                        <a:rPr lang="zh-CN" altLang="en-US" sz="2400" b="1">
                          <a:latin typeface="微软雅黑" panose="020B0503020204020204" pitchFamily="34" charset="-122"/>
                          <a:ea typeface="微软雅黑" panose="020B0503020204020204" pitchFamily="34" charset="-122"/>
                        </a:rPr>
                        <a:t>年</a:t>
                      </a:r>
                    </a:p>
                  </a:txBody>
                  <a:tcPr/>
                </a:tc>
                <a:tc>
                  <a:txBody>
                    <a:bodyPr/>
                    <a:lstStyle/>
                    <a:p>
                      <a:pPr algn="ctr"/>
                      <a:r>
                        <a:rPr lang="en-US" altLang="zh-CN" sz="2400" b="1">
                          <a:latin typeface="微软雅黑" panose="020B0503020204020204" pitchFamily="34" charset="-122"/>
                          <a:ea typeface="微软雅黑" panose="020B0503020204020204" pitchFamily="34" charset="-122"/>
                        </a:rPr>
                        <a:t>2016</a:t>
                      </a:r>
                      <a:r>
                        <a:rPr lang="zh-CN" altLang="en-US" sz="2400" b="1">
                          <a:latin typeface="微软雅黑" panose="020B0503020204020204" pitchFamily="34" charset="-122"/>
                          <a:ea typeface="微软雅黑" panose="020B0503020204020204" pitchFamily="34" charset="-122"/>
                        </a:rPr>
                        <a:t>年</a:t>
                      </a:r>
                    </a:p>
                  </a:txBody>
                  <a:tcPr/>
                </a:tc>
                <a:tc>
                  <a:txBody>
                    <a:bodyPr/>
                    <a:lstStyle/>
                    <a:p>
                      <a:pPr algn="ctr"/>
                      <a:r>
                        <a:rPr lang="en-US" altLang="zh-CN" sz="2400" b="1">
                          <a:latin typeface="微软雅黑" panose="020B0503020204020204" pitchFamily="34" charset="-122"/>
                          <a:ea typeface="微软雅黑" panose="020B0503020204020204" pitchFamily="34" charset="-122"/>
                        </a:rPr>
                        <a:t>2017</a:t>
                      </a:r>
                      <a:r>
                        <a:rPr lang="zh-CN" altLang="en-US" sz="2400" b="1">
                          <a:latin typeface="微软雅黑" panose="020B0503020204020204" pitchFamily="34" charset="-122"/>
                          <a:ea typeface="微软雅黑" panose="020B0503020204020204" pitchFamily="34" charset="-122"/>
                        </a:rPr>
                        <a:t>年</a:t>
                      </a:r>
                    </a:p>
                  </a:txBody>
                  <a:tcPr/>
                </a:tc>
                <a:extLst>
                  <a:ext uri="{0D108BD9-81ED-4DB2-BD59-A6C34878D82A}">
                    <a16:rowId xmlns:a16="http://schemas.microsoft.com/office/drawing/2014/main" val="1362956568"/>
                  </a:ext>
                </a:extLst>
              </a:tr>
              <a:tr h="370840">
                <a:tc>
                  <a:txBody>
                    <a:bodyPr/>
                    <a:lstStyle/>
                    <a:p>
                      <a:pPr algn="ctr" fontAlgn="t"/>
                      <a:r>
                        <a:rPr lang="zh-CN" altLang="en-US" sz="2400" b="1" i="0" u="none" strike="noStrike">
                          <a:solidFill>
                            <a:srgbClr val="000000"/>
                          </a:solidFill>
                          <a:effectLst/>
                          <a:latin typeface="微软雅黑" panose="020B0503020204020204" pitchFamily="34" charset="-122"/>
                          <a:ea typeface="微软雅黑" panose="020B0503020204020204" pitchFamily="34" charset="-122"/>
                        </a:rPr>
                        <a:t>欧比特</a:t>
                      </a:r>
                    </a:p>
                  </a:txBody>
                  <a:tcPr marL="6350" marR="6350" marT="6350" marB="0"/>
                </a:tc>
                <a:tc>
                  <a:txBody>
                    <a:bodyPr/>
                    <a:lstStyle/>
                    <a:p>
                      <a:pPr algn="ctr" fontAlgn="b"/>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2506</a:t>
                      </a:r>
                    </a:p>
                  </a:txBody>
                  <a:tcPr marL="6350" marR="6350" marT="6350" marB="0" anchor="b"/>
                </a:tc>
                <a:tc>
                  <a:txBody>
                    <a:bodyPr/>
                    <a:lstStyle/>
                    <a:p>
                      <a:pPr algn="ctr" fontAlgn="b"/>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5783</a:t>
                      </a:r>
                    </a:p>
                  </a:txBody>
                  <a:tcPr marL="6350" marR="6350" marT="6350" marB="0" anchor="b"/>
                </a:tc>
                <a:tc>
                  <a:txBody>
                    <a:bodyPr/>
                    <a:lstStyle/>
                    <a:p>
                      <a:pPr algn="ctr" fontAlgn="b"/>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8458</a:t>
                      </a:r>
                    </a:p>
                  </a:txBody>
                  <a:tcPr marL="6350" marR="6350" marT="6350" marB="0" anchor="b"/>
                </a:tc>
                <a:tc>
                  <a:txBody>
                    <a:bodyPr/>
                    <a:lstStyle/>
                    <a:p>
                      <a:pPr algn="ctr" fontAlgn="b"/>
                      <a:r>
                        <a:rPr lang="en-US" altLang="zh-CN" sz="2400" b="1" i="0" u="none" strike="noStrike">
                          <a:solidFill>
                            <a:srgbClr val="000000"/>
                          </a:solidFill>
                          <a:effectLst/>
                          <a:latin typeface="微软雅黑" panose="020B0503020204020204" pitchFamily="34" charset="-122"/>
                          <a:ea typeface="微软雅黑" panose="020B0503020204020204" pitchFamily="34" charset="-122"/>
                        </a:rPr>
                        <a:t>12087</a:t>
                      </a:r>
                    </a:p>
                  </a:txBody>
                  <a:tcPr marL="6350" marR="6350" marT="6350" marB="0" anchor="b"/>
                </a:tc>
                <a:extLst>
                  <a:ext uri="{0D108BD9-81ED-4DB2-BD59-A6C34878D82A}">
                    <a16:rowId xmlns:a16="http://schemas.microsoft.com/office/drawing/2014/main" val="2137145105"/>
                  </a:ext>
                </a:extLst>
              </a:tr>
            </a:tbl>
          </a:graphicData>
        </a:graphic>
      </p:graphicFrame>
      <p:sp>
        <p:nvSpPr>
          <p:cNvPr id="6" name="文本框 5">
            <a:extLst>
              <a:ext uri="{FF2B5EF4-FFF2-40B4-BE49-F238E27FC236}">
                <a16:creationId xmlns:a16="http://schemas.microsoft.com/office/drawing/2014/main" id="{4D91D01D-9C5F-61EE-D8B4-F265942C1BBB}"/>
              </a:ext>
            </a:extLst>
          </p:cNvPr>
          <p:cNvSpPr txBox="1"/>
          <p:nvPr/>
        </p:nvSpPr>
        <p:spPr>
          <a:xfrm>
            <a:off x="125526" y="2484839"/>
            <a:ext cx="12079979" cy="954107"/>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array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2.50e+07, 5.78e+07, 8.45e+07, 1.20e+08])</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2D76CAA6-1136-3E3F-8A2B-E9157BA10353}"/>
              </a:ext>
            </a:extLst>
          </p:cNvPr>
          <p:cNvCxnSpPr/>
          <p:nvPr/>
        </p:nvCxnSpPr>
        <p:spPr>
          <a:xfrm>
            <a:off x="3488348" y="2253263"/>
            <a:ext cx="4706697"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4C6B83B-3526-7A07-7EC3-EEE5B067F927}"/>
              </a:ext>
            </a:extLst>
          </p:cNvPr>
          <p:cNvCxnSpPr/>
          <p:nvPr/>
        </p:nvCxnSpPr>
        <p:spPr>
          <a:xfrm>
            <a:off x="5369115" y="830236"/>
            <a:ext cx="4706697"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F4B3ADA-F47D-3E0C-C813-7951662BC0BE}"/>
              </a:ext>
            </a:extLst>
          </p:cNvPr>
          <p:cNvSpPr txBox="1"/>
          <p:nvPr/>
        </p:nvSpPr>
        <p:spPr>
          <a:xfrm>
            <a:off x="125526" y="3554158"/>
            <a:ext cx="9372618" cy="523220"/>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2</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Yn_1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0][:-1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9164DDC8-892E-4BF3-751D-2F663E0BD81C}"/>
              </a:ext>
            </a:extLst>
          </p:cNvPr>
          <p:cNvSpPr txBox="1"/>
          <p:nvPr/>
        </p:nvSpPr>
        <p:spPr>
          <a:xfrm>
            <a:off x="125526" y="4185754"/>
            <a:ext cx="9762151" cy="523220"/>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3</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Yn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0][1:]</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981C8615-245C-5D90-FB7D-6E2E084F736C}"/>
              </a:ext>
            </a:extLst>
          </p:cNvPr>
          <p:cNvSpPr txBox="1"/>
          <p:nvPr/>
        </p:nvSpPr>
        <p:spPr>
          <a:xfrm>
            <a:off x="125526" y="4831698"/>
            <a:ext cx="11176466" cy="954107"/>
          </a:xfrm>
          <a:prstGeom prst="rect">
            <a:avLst/>
          </a:prstGeom>
          <a:noFill/>
        </p:spPr>
        <p:txBody>
          <a:bodyPr wrap="square">
            <a:spAutoFit/>
          </a:bodyPr>
          <a:lstStyle/>
          <a:p>
            <a:pPr algn="l"/>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Yn </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Yn_1</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Yn_1</a:t>
            </a:r>
            <a:endParaRPr lang="zh-CN" altLang="zh-CN" sz="32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array</a:t>
            </a:r>
            <a:r>
              <a:rPr lang="en-US" altLang="zh-CN" sz="2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8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1.30, 0.46, 0.42])</a:t>
            </a:r>
            <a:endParaRPr lang="zh-CN" altLang="zh-CN" sz="32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DEEB0C1D-0853-3BD0-CEBD-9A36396D1E1C}"/>
              </a:ext>
            </a:extLst>
          </p:cNvPr>
          <p:cNvSpPr txBox="1"/>
          <p:nvPr/>
        </p:nvSpPr>
        <p:spPr>
          <a:xfrm>
            <a:off x="8195045" y="2013625"/>
            <a:ext cx="1310463" cy="523220"/>
          </a:xfrm>
          <a:prstGeom prst="rect">
            <a:avLst/>
          </a:prstGeom>
          <a:noFill/>
        </p:spPr>
        <p:txBody>
          <a:bodyPr wrap="square">
            <a:spAutoFit/>
          </a:bodyPr>
          <a:lstStyle/>
          <a:p>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Yn_1</a:t>
            </a:r>
            <a:endParaRPr lang="zh-CN" altLang="en-US" sz="2800"/>
          </a:p>
        </p:txBody>
      </p:sp>
      <p:sp>
        <p:nvSpPr>
          <p:cNvPr id="17" name="文本框 16">
            <a:extLst>
              <a:ext uri="{FF2B5EF4-FFF2-40B4-BE49-F238E27FC236}">
                <a16:creationId xmlns:a16="http://schemas.microsoft.com/office/drawing/2014/main" id="{1445BB7E-4D68-1340-25BF-3D971E42AD24}"/>
              </a:ext>
            </a:extLst>
          </p:cNvPr>
          <p:cNvSpPr txBox="1"/>
          <p:nvPr/>
        </p:nvSpPr>
        <p:spPr>
          <a:xfrm>
            <a:off x="10075812" y="616321"/>
            <a:ext cx="1277988" cy="523220"/>
          </a:xfrm>
          <a:prstGeom prst="rect">
            <a:avLst/>
          </a:prstGeom>
          <a:noFill/>
        </p:spPr>
        <p:txBody>
          <a:bodyPr wrap="square">
            <a:spAutoFit/>
          </a:bodyPr>
          <a:lstStyle/>
          <a:p>
            <a:r>
              <a:rPr lang="en-US" altLang="zh-CN" sz="28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Yn</a:t>
            </a:r>
            <a:endParaRPr lang="zh-CN" altLang="en-US" sz="2800"/>
          </a:p>
        </p:txBody>
      </p:sp>
    </p:spTree>
    <p:extLst>
      <p:ext uri="{BB962C8B-B14F-4D97-AF65-F5344CB8AC3E}">
        <p14:creationId xmlns:p14="http://schemas.microsoft.com/office/powerpoint/2010/main" val="218441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4D8AF-B2AD-54D3-FD67-C5A9FEF978F3}"/>
              </a:ext>
            </a:extLst>
          </p:cNvPr>
          <p:cNvSpPr>
            <a:spLocks noGrp="1"/>
          </p:cNvSpPr>
          <p:nvPr>
            <p:ph type="title"/>
          </p:nvPr>
        </p:nvSpPr>
        <p:spPr>
          <a:xfrm>
            <a:off x="231257" y="172043"/>
            <a:ext cx="10515600" cy="804456"/>
          </a:xfrm>
        </p:spPr>
        <p:txBody>
          <a:bodyPr/>
          <a:lstStyle/>
          <a:p>
            <a:r>
              <a:rPr lang="zh-CN" altLang="en-US" b="1">
                <a:latin typeface="微软雅黑" panose="020B0503020204020204" pitchFamily="34" charset="-122"/>
                <a:ea typeface="微软雅黑" panose="020B0503020204020204" pitchFamily="34" charset="-122"/>
              </a:rPr>
              <a:t>求解过程</a:t>
            </a:r>
            <a:r>
              <a:rPr lang="en-US" altLang="zh-CN" b="1">
                <a:latin typeface="微软雅黑" panose="020B0503020204020204" pitchFamily="34" charset="-122"/>
                <a:ea typeface="微软雅黑" panose="020B0503020204020204" pitchFamily="34" charset="-122"/>
              </a:rPr>
              <a:t>-Numpy</a:t>
            </a:r>
            <a:r>
              <a:rPr lang="zh-CN" altLang="en-US" b="1">
                <a:latin typeface="微软雅黑" panose="020B0503020204020204" pitchFamily="34" charset="-122"/>
                <a:ea typeface="微软雅黑" panose="020B0503020204020204" pitchFamily="34" charset="-122"/>
              </a:rPr>
              <a:t>数组的向量运算</a:t>
            </a:r>
            <a:endParaRPr lang="zh-CN" altLang="en-US"/>
          </a:p>
        </p:txBody>
      </p:sp>
      <p:sp>
        <p:nvSpPr>
          <p:cNvPr id="3" name="灯片编号占位符 2">
            <a:extLst>
              <a:ext uri="{FF2B5EF4-FFF2-40B4-BE49-F238E27FC236}">
                <a16:creationId xmlns:a16="http://schemas.microsoft.com/office/drawing/2014/main" id="{8A95897D-0598-9CD3-E282-1B8514BE0B34}"/>
              </a:ext>
            </a:extLst>
          </p:cNvPr>
          <p:cNvSpPr>
            <a:spLocks noGrp="1"/>
          </p:cNvSpPr>
          <p:nvPr>
            <p:ph type="sldNum" sz="quarter" idx="12"/>
          </p:nvPr>
        </p:nvSpPr>
        <p:spPr/>
        <p:txBody>
          <a:bodyPr/>
          <a:lstStyle/>
          <a:p>
            <a:fld id="{565CE74E-AB26-4998-AD42-012C4C1AD076}" type="slidenum">
              <a:rPr lang="zh-CN" altLang="en-US" smtClean="0"/>
              <a:pPr/>
              <a:t>97</a:t>
            </a:fld>
            <a:endParaRPr lang="zh-CN" altLang="en-US"/>
          </a:p>
        </p:txBody>
      </p:sp>
      <p:cxnSp>
        <p:nvCxnSpPr>
          <p:cNvPr id="4" name="直接箭头连接符 3">
            <a:extLst>
              <a:ext uri="{FF2B5EF4-FFF2-40B4-BE49-F238E27FC236}">
                <a16:creationId xmlns:a16="http://schemas.microsoft.com/office/drawing/2014/main" id="{367B6280-7FE5-B743-0FA6-7768C5035753}"/>
              </a:ext>
            </a:extLst>
          </p:cNvPr>
          <p:cNvCxnSpPr>
            <a:cxnSpLocks/>
          </p:cNvCxnSpPr>
          <p:nvPr/>
        </p:nvCxnSpPr>
        <p:spPr>
          <a:xfrm flipH="1">
            <a:off x="10226840" y="2036416"/>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27C61CF4-7BA5-F53D-D2A5-58D0D57BD95F}"/>
              </a:ext>
            </a:extLst>
          </p:cNvPr>
          <p:cNvCxnSpPr>
            <a:cxnSpLocks/>
          </p:cNvCxnSpPr>
          <p:nvPr/>
        </p:nvCxnSpPr>
        <p:spPr>
          <a:xfrm flipH="1">
            <a:off x="10226840" y="2445955"/>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A3D5B4E-5000-E574-57D7-B5325FB5CCCE}"/>
              </a:ext>
            </a:extLst>
          </p:cNvPr>
          <p:cNvCxnSpPr>
            <a:cxnSpLocks/>
          </p:cNvCxnSpPr>
          <p:nvPr/>
        </p:nvCxnSpPr>
        <p:spPr>
          <a:xfrm flipH="1">
            <a:off x="10249784" y="2769129"/>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4FEEAB18-44DD-2068-78AE-96BE263FCE34}"/>
              </a:ext>
            </a:extLst>
          </p:cNvPr>
          <p:cNvCxnSpPr>
            <a:cxnSpLocks/>
          </p:cNvCxnSpPr>
          <p:nvPr/>
        </p:nvCxnSpPr>
        <p:spPr>
          <a:xfrm flipH="1">
            <a:off x="10289237" y="3042684"/>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F16C31E9-FCD5-18BF-990F-6B9F8A1842DA}"/>
              </a:ext>
            </a:extLst>
          </p:cNvPr>
          <p:cNvCxnSpPr>
            <a:cxnSpLocks/>
          </p:cNvCxnSpPr>
          <p:nvPr/>
        </p:nvCxnSpPr>
        <p:spPr>
          <a:xfrm flipH="1">
            <a:off x="10249784" y="3429000"/>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FCA7A45-273E-9DA7-F92E-B4EF452D8014}"/>
              </a:ext>
            </a:extLst>
          </p:cNvPr>
          <p:cNvCxnSpPr>
            <a:cxnSpLocks/>
          </p:cNvCxnSpPr>
          <p:nvPr/>
        </p:nvCxnSpPr>
        <p:spPr>
          <a:xfrm flipH="1">
            <a:off x="10255380" y="3874169"/>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534E20F-DCB5-B564-74AE-B41BB6D4AE38}"/>
              </a:ext>
            </a:extLst>
          </p:cNvPr>
          <p:cNvCxnSpPr>
            <a:cxnSpLocks/>
          </p:cNvCxnSpPr>
          <p:nvPr/>
        </p:nvCxnSpPr>
        <p:spPr>
          <a:xfrm flipH="1">
            <a:off x="10412210" y="4314487"/>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210BC-BF7B-FB33-684F-622912C964BE}"/>
              </a:ext>
            </a:extLst>
          </p:cNvPr>
          <p:cNvCxnSpPr>
            <a:cxnSpLocks/>
          </p:cNvCxnSpPr>
          <p:nvPr/>
        </p:nvCxnSpPr>
        <p:spPr>
          <a:xfrm flipH="1">
            <a:off x="10406614" y="4648293"/>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0F48D9C-9FA6-907A-9331-8405A8AD4B7C}"/>
              </a:ext>
            </a:extLst>
          </p:cNvPr>
          <p:cNvCxnSpPr>
            <a:cxnSpLocks/>
          </p:cNvCxnSpPr>
          <p:nvPr/>
        </p:nvCxnSpPr>
        <p:spPr>
          <a:xfrm flipH="1">
            <a:off x="10406614" y="5059045"/>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623F200-5F5E-B452-5FCF-C25642E2A7D9}"/>
              </a:ext>
            </a:extLst>
          </p:cNvPr>
          <p:cNvCxnSpPr>
            <a:cxnSpLocks/>
          </p:cNvCxnSpPr>
          <p:nvPr/>
        </p:nvCxnSpPr>
        <p:spPr>
          <a:xfrm flipH="1">
            <a:off x="10406614" y="5447321"/>
            <a:ext cx="68048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38F6ACF-A2A1-F7A7-41B2-B02D705D2435}"/>
              </a:ext>
            </a:extLst>
          </p:cNvPr>
          <p:cNvSpPr txBox="1"/>
          <p:nvPr/>
        </p:nvSpPr>
        <p:spPr>
          <a:xfrm>
            <a:off x="356167" y="1136064"/>
            <a:ext cx="9521759" cy="4585871"/>
          </a:xfrm>
          <a:prstGeom prst="rect">
            <a:avLst/>
          </a:prstGeom>
          <a:noFill/>
        </p:spPr>
        <p:txBody>
          <a:bodyPr wrap="square">
            <a:spAutoFit/>
          </a:bodyPr>
          <a:lstStyle/>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nc</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array</a:t>
            </a:r>
            <a:r>
              <a:rPr lang="en-US" altLang="zh-CN" sz="2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[[2.50e+07, 5.78e+07, 8.45e+07, 1.20e+08],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[1.65e+08, 2.37e+08, 3.47e+08, 5.44e+08],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[1.41e+07, 2.35e+07, 2.32e+08, 4.17e+08],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[6.30e+07, 2.21e+08, 5.31e+08, 8.89e+08],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[6.08e+07, 1.13e+08, 1.66e+08, 2.84e+08],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[1.61e+08, 3.30e+08, 6.68e+08, 1.20e+09],</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[4.75e+07, 1.19e+08, 1.82e+08, 7.39e+08],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[1.35e+07, 7.31e+07, 1.10e+08, 1.56e+08],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[4.00e+07, 6.05e+07, 9.64e+07, 2.41e+08],</a:t>
            </a:r>
            <a:endParaRPr lang="zh-CN" altLang="zh-CN" sz="2800" b="1" kern="10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0">
                <a:solidFill>
                  <a:srgbClr val="002060"/>
                </a:solidFill>
                <a:effectLst/>
                <a:latin typeface="Courier New" panose="02070309020205020404" pitchFamily="49" charset="0"/>
                <a:ea typeface="宋体" panose="02010600030101010101" pitchFamily="2" charset="-122"/>
                <a:cs typeface="Times New Roman" panose="02020603050405020304" pitchFamily="18" charset="0"/>
              </a:rPr>
              <a:t>       [4.50e+07, 7.49e+07, 1.19e+08, 1.78e+08])</a:t>
            </a:r>
            <a:endParaRPr lang="zh-CN" altLang="en-US" sz="2400" b="1">
              <a:solidFill>
                <a:srgbClr val="002060"/>
              </a:solidFill>
            </a:endParaRPr>
          </a:p>
        </p:txBody>
      </p:sp>
    </p:spTree>
    <p:extLst>
      <p:ext uri="{BB962C8B-B14F-4D97-AF65-F5344CB8AC3E}">
        <p14:creationId xmlns:p14="http://schemas.microsoft.com/office/powerpoint/2010/main" val="85119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righ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1FD87-064D-ECC0-F11A-7D5B667FDCFC}"/>
              </a:ext>
            </a:extLst>
          </p:cNvPr>
          <p:cNvSpPr>
            <a:spLocks noGrp="1"/>
          </p:cNvSpPr>
          <p:nvPr>
            <p:ph type="title"/>
          </p:nvPr>
        </p:nvSpPr>
        <p:spPr>
          <a:xfrm>
            <a:off x="306572" y="174443"/>
            <a:ext cx="10515600" cy="668122"/>
          </a:xfrm>
        </p:spPr>
        <p:txBody>
          <a:bodyPr>
            <a:normAutofit fontScale="90000"/>
          </a:bodyPr>
          <a:lstStyle/>
          <a:p>
            <a:r>
              <a:rPr lang="zh-CN" altLang="en-US" b="1">
                <a:latin typeface="微软雅黑" panose="020B0503020204020204" pitchFamily="34" charset="-122"/>
                <a:ea typeface="微软雅黑" panose="020B0503020204020204" pitchFamily="34" charset="-122"/>
              </a:rPr>
              <a:t>年利润增长率</a:t>
            </a:r>
          </a:p>
        </p:txBody>
      </p:sp>
      <p:sp>
        <p:nvSpPr>
          <p:cNvPr id="3" name="灯片编号占位符 2">
            <a:extLst>
              <a:ext uri="{FF2B5EF4-FFF2-40B4-BE49-F238E27FC236}">
                <a16:creationId xmlns:a16="http://schemas.microsoft.com/office/drawing/2014/main" id="{9F0382EA-2D8F-394B-958E-7191F90244D1}"/>
              </a:ext>
            </a:extLst>
          </p:cNvPr>
          <p:cNvSpPr>
            <a:spLocks noGrp="1"/>
          </p:cNvSpPr>
          <p:nvPr>
            <p:ph type="sldNum" sz="quarter" idx="12"/>
          </p:nvPr>
        </p:nvSpPr>
        <p:spPr/>
        <p:txBody>
          <a:bodyPr/>
          <a:lstStyle/>
          <a:p>
            <a:fld id="{565CE74E-AB26-4998-AD42-012C4C1AD076}" type="slidenum">
              <a:rPr lang="zh-CN" altLang="en-US" smtClean="0"/>
              <a:pPr/>
              <a:t>98</a:t>
            </a:fld>
            <a:endParaRPr lang="zh-CN" altLang="en-US"/>
          </a:p>
        </p:txBody>
      </p:sp>
      <p:graphicFrame>
        <p:nvGraphicFramePr>
          <p:cNvPr id="4" name="表格 3">
            <a:extLst>
              <a:ext uri="{FF2B5EF4-FFF2-40B4-BE49-F238E27FC236}">
                <a16:creationId xmlns:a16="http://schemas.microsoft.com/office/drawing/2014/main" id="{C983B3E0-490D-49FA-8D22-E024193116A8}"/>
              </a:ext>
            </a:extLst>
          </p:cNvPr>
          <p:cNvGraphicFramePr>
            <a:graphicFrameLocks noGrp="1"/>
          </p:cNvGraphicFramePr>
          <p:nvPr/>
        </p:nvGraphicFramePr>
        <p:xfrm>
          <a:off x="3256548" y="1001037"/>
          <a:ext cx="5354052" cy="5196840"/>
        </p:xfrm>
        <a:graphic>
          <a:graphicData uri="http://schemas.openxmlformats.org/drawingml/2006/table">
            <a:tbl>
              <a:tblPr>
                <a:tableStyleId>{BDBED569-4797-4DF1-A0F4-6AAB3CD982D8}</a:tableStyleId>
              </a:tblPr>
              <a:tblGrid>
                <a:gridCol w="1660882">
                  <a:extLst>
                    <a:ext uri="{9D8B030D-6E8A-4147-A177-3AD203B41FA5}">
                      <a16:colId xmlns:a16="http://schemas.microsoft.com/office/drawing/2014/main" val="2946314081"/>
                    </a:ext>
                  </a:extLst>
                </a:gridCol>
                <a:gridCol w="1381192">
                  <a:extLst>
                    <a:ext uri="{9D8B030D-6E8A-4147-A177-3AD203B41FA5}">
                      <a16:colId xmlns:a16="http://schemas.microsoft.com/office/drawing/2014/main" val="338929740"/>
                    </a:ext>
                  </a:extLst>
                </a:gridCol>
                <a:gridCol w="1261079">
                  <a:extLst>
                    <a:ext uri="{9D8B030D-6E8A-4147-A177-3AD203B41FA5}">
                      <a16:colId xmlns:a16="http://schemas.microsoft.com/office/drawing/2014/main" val="2658353427"/>
                    </a:ext>
                  </a:extLst>
                </a:gridCol>
                <a:gridCol w="1050899">
                  <a:extLst>
                    <a:ext uri="{9D8B030D-6E8A-4147-A177-3AD203B41FA5}">
                      <a16:colId xmlns:a16="http://schemas.microsoft.com/office/drawing/2014/main" val="809542870"/>
                    </a:ext>
                  </a:extLst>
                </a:gridCol>
              </a:tblGrid>
              <a:tr h="390146">
                <a:tc>
                  <a:txBody>
                    <a:bodyPr/>
                    <a:lstStyle/>
                    <a:p>
                      <a:pPr algn="ctr" fontAlgn="b"/>
                      <a:endParaRPr lang="zh-CN" altLang="en-US" sz="28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t"/>
                      <a:r>
                        <a:rPr lang="en-US" altLang="zh-CN" sz="2800" b="1" u="none" strike="noStrike">
                          <a:effectLst/>
                        </a:rPr>
                        <a:t>2015</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tc>
                <a:tc>
                  <a:txBody>
                    <a:bodyPr/>
                    <a:lstStyle/>
                    <a:p>
                      <a:pPr algn="ctr" fontAlgn="t"/>
                      <a:r>
                        <a:rPr lang="en-US" altLang="zh-CN" sz="2800" b="1" u="none" strike="noStrike">
                          <a:effectLst/>
                        </a:rPr>
                        <a:t>2016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tc>
                <a:tc>
                  <a:txBody>
                    <a:bodyPr/>
                    <a:lstStyle/>
                    <a:p>
                      <a:pPr algn="ctr" fontAlgn="t"/>
                      <a:r>
                        <a:rPr lang="en-US" altLang="zh-CN" sz="2800" b="1" u="none" strike="noStrike">
                          <a:effectLst/>
                        </a:rPr>
                        <a:t>2017</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tc>
                <a:extLst>
                  <a:ext uri="{0D108BD9-81ED-4DB2-BD59-A6C34878D82A}">
                    <a16:rowId xmlns:a16="http://schemas.microsoft.com/office/drawing/2014/main" val="1280234807"/>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欧比特</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1.30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0.42</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551195494"/>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长信科技</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0.43</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0.56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4084181096"/>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太极实业</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0.66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8.86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0.79</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2512290472"/>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信维通信</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2.50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1.40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0.67</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026762610"/>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洲明科技</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0.86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0.70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47927104"/>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利亚德</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1.05</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1.02</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0.80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893212691"/>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凯乐科技</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1.51</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0.52</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3.05</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063751013"/>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天通股份</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4.39</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0.50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0.42</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4228365790"/>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合众思壮</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0.51</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0.59</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1.50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4186200555"/>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和而泰</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0.66</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0.59</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0.48</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3884956444"/>
                  </a:ext>
                </a:extLst>
              </a:tr>
              <a:tr h="390146">
                <a:tc>
                  <a:txBody>
                    <a:bodyPr/>
                    <a:lstStyle/>
                    <a:p>
                      <a:pPr algn="ctr" fontAlgn="t"/>
                      <a:r>
                        <a:rPr lang="zh-CN" altLang="en-US" sz="2800" b="1" u="none" strike="noStrike">
                          <a:effectLst/>
                          <a:latin typeface="微软雅黑" panose="020B0503020204020204" pitchFamily="34" charset="-122"/>
                          <a:ea typeface="微软雅黑" panose="020B0503020204020204" pitchFamily="34" charset="-122"/>
                        </a:rPr>
                        <a:t>领益智造</a:t>
                      </a:r>
                      <a:endParaRPr lang="zh-CN" altLang="en-US" sz="2800" b="1"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tc>
                <a:tc>
                  <a:txBody>
                    <a:bodyPr/>
                    <a:lstStyle/>
                    <a:p>
                      <a:pPr algn="ctr" fontAlgn="b"/>
                      <a:r>
                        <a:rPr lang="en-US" altLang="zh-CN" sz="2800" b="1" u="none" strike="noStrike">
                          <a:effectLst/>
                        </a:rPr>
                        <a:t>11.95</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4.08</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tc>
                  <a:txBody>
                    <a:bodyPr/>
                    <a:lstStyle/>
                    <a:p>
                      <a:pPr algn="ctr" fontAlgn="b"/>
                      <a:r>
                        <a:rPr lang="en-US" altLang="zh-CN" sz="2800" b="1" u="none" strike="noStrike">
                          <a:effectLst/>
                        </a:rPr>
                        <a:t>5.00</a:t>
                      </a:r>
                      <a:endParaRPr lang="en-US" altLang="zh-CN" sz="28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b"/>
                </a:tc>
                <a:extLst>
                  <a:ext uri="{0D108BD9-81ED-4DB2-BD59-A6C34878D82A}">
                    <a16:rowId xmlns:a16="http://schemas.microsoft.com/office/drawing/2014/main" val="56553953"/>
                  </a:ext>
                </a:extLst>
              </a:tr>
            </a:tbl>
          </a:graphicData>
        </a:graphic>
      </p:graphicFrame>
      <p:cxnSp>
        <p:nvCxnSpPr>
          <p:cNvPr id="5" name="直接箭头连接符 4">
            <a:extLst>
              <a:ext uri="{FF2B5EF4-FFF2-40B4-BE49-F238E27FC236}">
                <a16:creationId xmlns:a16="http://schemas.microsoft.com/office/drawing/2014/main" id="{9EB05C8F-C52F-D5DF-A5D4-BADA618FE1D5}"/>
              </a:ext>
            </a:extLst>
          </p:cNvPr>
          <p:cNvCxnSpPr>
            <a:cxnSpLocks/>
          </p:cNvCxnSpPr>
          <p:nvPr/>
        </p:nvCxnSpPr>
        <p:spPr>
          <a:xfrm>
            <a:off x="2371900" y="1701770"/>
            <a:ext cx="616688"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BA3AB7BA-3A3D-0401-A77B-5FB35664EA44}"/>
              </a:ext>
            </a:extLst>
          </p:cNvPr>
          <p:cNvCxnSpPr>
            <a:cxnSpLocks/>
          </p:cNvCxnSpPr>
          <p:nvPr/>
        </p:nvCxnSpPr>
        <p:spPr>
          <a:xfrm>
            <a:off x="2371900" y="6019054"/>
            <a:ext cx="616688"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72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数组排序</a:t>
            </a:r>
          </a:p>
        </p:txBody>
      </p:sp>
      <p:sp>
        <p:nvSpPr>
          <p:cNvPr id="3" name="Content Placeholder 2"/>
          <p:cNvSpPr>
            <a:spLocks noGrp="1"/>
          </p:cNvSpPr>
          <p:nvPr>
            <p:ph idx="1"/>
          </p:nvPr>
        </p:nvSpPr>
        <p:spPr>
          <a:xfrm>
            <a:off x="542925" y="849630"/>
            <a:ext cx="11334750" cy="5158740"/>
          </a:xfrm>
        </p:spPr>
        <p:txBody>
          <a:bodyPr>
            <a:normAutofit fontScale="95000"/>
          </a:bodyPr>
          <a:lstStyle/>
          <a:p>
            <a:pPr marL="0" indent="0">
              <a:spcBef>
                <a:spcPts val="0"/>
              </a:spcBef>
              <a:buNone/>
            </a:pPr>
            <a:r>
              <a:rPr lang="en-US" altLang="zh-CN"/>
              <a:t>&gt;&gt;&gt; x = np.array([3, 1, 2, 4])</a:t>
            </a:r>
          </a:p>
          <a:p>
            <a:pPr marL="0" indent="0">
              <a:spcBef>
                <a:spcPts val="0"/>
              </a:spcBef>
              <a:buNone/>
            </a:pPr>
            <a:r>
              <a:rPr lang="en-US" altLang="zh-CN"/>
              <a:t>&gt;&gt;&gt; x.sort()                     # </a:t>
            </a:r>
            <a:r>
              <a:rPr lang="en-US" altLang="zh-CN">
                <a:latin typeface="微软雅黑" panose="020B0503020204020204" pitchFamily="34" charset="-122"/>
                <a:ea typeface="微软雅黑" panose="020B0503020204020204" pitchFamily="34" charset="-122"/>
              </a:rPr>
              <a:t>原地排序,</a:t>
            </a:r>
            <a:r>
              <a:rPr lang="en-US" altLang="zh-CN">
                <a:latin typeface="Consolas" panose="020B0609020204030204" pitchFamily="49" charset="0"/>
                <a:ea typeface="微软雅黑" panose="020B0503020204020204" pitchFamily="34" charset="-122"/>
              </a:rPr>
              <a:t>np.sort</a:t>
            </a:r>
            <a:r>
              <a:rPr lang="zh-CN" altLang="en-US">
                <a:latin typeface="Consolas" panose="020B0609020204030204" pitchFamily="49" charset="0"/>
                <a:ea typeface="微软雅黑" panose="020B0503020204020204" pitchFamily="34" charset="-122"/>
              </a:rPr>
              <a:t>则返回一个</a:t>
            </a:r>
            <a:r>
              <a:rPr lang="en-US" altLang="zh-CN">
                <a:latin typeface="Consolas" panose="020B0609020204030204" pitchFamily="49" charset="0"/>
                <a:ea typeface="微软雅黑" panose="020B0503020204020204" pitchFamily="34" charset="-122"/>
              </a:rPr>
              <a:t>copy</a:t>
            </a:r>
          </a:p>
          <a:p>
            <a:pPr marL="0" indent="0">
              <a:spcBef>
                <a:spcPts val="0"/>
              </a:spcBef>
              <a:buNone/>
            </a:pPr>
            <a:r>
              <a:rPr lang="en-US" altLang="zh-CN"/>
              <a:t>&gt;&gt;&gt; x</a:t>
            </a:r>
          </a:p>
          <a:p>
            <a:pPr marL="0" indent="0">
              <a:spcBef>
                <a:spcPts val="0"/>
              </a:spcBef>
              <a:buNone/>
            </a:pPr>
            <a:r>
              <a:rPr lang="en-US" altLang="zh-CN">
                <a:solidFill>
                  <a:srgbClr val="00B0F0"/>
                </a:solidFill>
              </a:rPr>
              <a:t>array([1, 2, 3, 4])</a:t>
            </a:r>
          </a:p>
          <a:p>
            <a:pPr marL="0" indent="0">
              <a:spcBef>
                <a:spcPts val="0"/>
              </a:spcBef>
              <a:buNone/>
            </a:pPr>
            <a:endParaRPr lang="en-US"/>
          </a:p>
          <a:p>
            <a:pPr marL="0" indent="0">
              <a:spcBef>
                <a:spcPts val="0"/>
              </a:spcBef>
              <a:buNone/>
            </a:pPr>
            <a:r>
              <a:rPr lang="en-US"/>
              <a:t>&gt;&gt;&gt; x = np.array([3, 1, 2])</a:t>
            </a:r>
          </a:p>
          <a:p>
            <a:pPr marL="0" indent="0">
              <a:spcBef>
                <a:spcPts val="0"/>
              </a:spcBef>
              <a:buNone/>
            </a:pPr>
            <a:r>
              <a:rPr lang="en-US"/>
              <a:t>&gt;&gt;&gt; np.argsort(x)                # 返回排序后元素的原下标</a:t>
            </a:r>
          </a:p>
          <a:p>
            <a:pPr marL="0" indent="0">
              <a:spcBef>
                <a:spcPts val="0"/>
              </a:spcBef>
              <a:buNone/>
            </a:pPr>
            <a:r>
              <a:rPr lang="en-US">
                <a:solidFill>
                  <a:srgbClr val="00B0F0"/>
                </a:solidFill>
              </a:rPr>
              <a:t>array([1, 2, 0], dtype=int64)</a:t>
            </a:r>
            <a:r>
              <a:rPr lang="en-US"/>
              <a:t>    # 原数组中下标1的元素最小</a:t>
            </a:r>
          </a:p>
          <a:p>
            <a:pPr marL="0" indent="0">
              <a:spcBef>
                <a:spcPts val="0"/>
              </a:spcBef>
              <a:buNone/>
            </a:pPr>
            <a:r>
              <a:rPr lang="en-US"/>
              <a:t>                                 # 下标2的元素次之</a:t>
            </a:r>
          </a:p>
          <a:p>
            <a:pPr marL="0" indent="0">
              <a:spcBef>
                <a:spcPts val="0"/>
              </a:spcBef>
              <a:buNone/>
            </a:pPr>
            <a:r>
              <a:rPr lang="en-US"/>
              <a:t>                                 # 下标0的元素最大</a:t>
            </a:r>
          </a:p>
          <a:p>
            <a:pPr marL="0" indent="0">
              <a:spcBef>
                <a:spcPts val="0"/>
              </a:spcBef>
              <a:buNone/>
            </a:pPr>
            <a:r>
              <a:rPr lang="en-US"/>
              <a:t>&gt;&gt;&gt; x = np.array([3, 1, 2, 4])</a:t>
            </a:r>
          </a:p>
          <a:p>
            <a:pPr marL="0" indent="0">
              <a:spcBef>
                <a:spcPts val="0"/>
              </a:spcBef>
              <a:buNone/>
            </a:pPr>
            <a:r>
              <a:rPr lang="en-US"/>
              <a:t>&gt;&gt;&gt; x.argmax(), x.argmin()       # 最大值和最小值的下标</a:t>
            </a:r>
          </a:p>
          <a:p>
            <a:pPr marL="0" indent="0">
              <a:spcBef>
                <a:spcPts val="0"/>
              </a:spcBef>
              <a:buNone/>
            </a:pPr>
            <a:r>
              <a:rPr lang="en-US">
                <a:solidFill>
                  <a:srgbClr val="00B0F0"/>
                </a:solidFill>
              </a:rPr>
              <a:t>(3, 1)</a:t>
            </a:r>
          </a:p>
        </p:txBody>
      </p:sp>
      <p:sp>
        <p:nvSpPr>
          <p:cNvPr id="4" name="灯片编号占位符 3">
            <a:extLst>
              <a:ext uri="{FF2B5EF4-FFF2-40B4-BE49-F238E27FC236}">
                <a16:creationId xmlns:a16="http://schemas.microsoft.com/office/drawing/2014/main" id="{8CE52B61-5497-42CD-9FAD-5B20D28AE9E2}"/>
              </a:ext>
            </a:extLst>
          </p:cNvPr>
          <p:cNvSpPr>
            <a:spLocks noGrp="1"/>
          </p:cNvSpPr>
          <p:nvPr>
            <p:ph type="sldNum" sz="quarter" idx="12"/>
          </p:nvPr>
        </p:nvSpPr>
        <p:spPr/>
        <p:txBody>
          <a:bodyPr/>
          <a:lstStyle/>
          <a:p>
            <a:fld id="{39603FB5-5DE6-44EA-8526-30B6B876200F}" type="slidenum">
              <a:rPr lang="zh-CN" altLang="en-US" smtClean="0"/>
              <a:pPr/>
              <a:t>99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5855</TotalTime>
  <Words>11970</Words>
  <Application>Microsoft Office PowerPoint</Application>
  <PresentationFormat>宽屏</PresentationFormat>
  <Paragraphs>1609</Paragraphs>
  <Slides>131</Slides>
  <Notes>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131</vt:i4>
      </vt:variant>
    </vt:vector>
  </HeadingPairs>
  <TitlesOfParts>
    <vt:vector size="142" baseType="lpstr">
      <vt:lpstr>等线</vt:lpstr>
      <vt:lpstr>宋体</vt:lpstr>
      <vt:lpstr>微软雅黑</vt:lpstr>
      <vt:lpstr>Arial</vt:lpstr>
      <vt:lpstr>Calibri</vt:lpstr>
      <vt:lpstr>Calibri Light</vt:lpstr>
      <vt:lpstr>Cambria Math</vt:lpstr>
      <vt:lpstr>Consolas</vt:lpstr>
      <vt:lpstr>Courier New</vt:lpstr>
      <vt:lpstr>Office 主题</vt:lpstr>
      <vt:lpstr>Equation.KSEE3</vt:lpstr>
      <vt:lpstr>第5章  numpy数组运算</vt:lpstr>
      <vt:lpstr>想分析数据，首先存储数据—需要一个更高效便捷的数据存储的结构</vt:lpstr>
      <vt:lpstr>希望这个存储结构能更加便于数据的分析和运算</vt:lpstr>
      <vt:lpstr>上市公司年净利润增长率</vt:lpstr>
      <vt:lpstr>引例—某10家上市公司的年利润</vt:lpstr>
      <vt:lpstr>引例—某10家上市公司的年利润</vt:lpstr>
      <vt:lpstr>解法一</vt:lpstr>
      <vt:lpstr>解法二</vt:lpstr>
      <vt:lpstr>理想的解法</vt:lpstr>
      <vt:lpstr>向量运算</vt:lpstr>
      <vt:lpstr>Numpy简介</vt:lpstr>
      <vt:lpstr>本章学习目标</vt:lpstr>
      <vt:lpstr>Numpy简介</vt:lpstr>
      <vt:lpstr>如何来根据不同的存放方式来找到想要的数据？</vt:lpstr>
      <vt:lpstr>把鸡蛋换成数再来看看</vt:lpstr>
      <vt:lpstr>数组的维度（阶）</vt:lpstr>
      <vt:lpstr>Numpy数组的轴(axis)(0—N-1)</vt:lpstr>
      <vt:lpstr>三维数组空间摆放的理解</vt:lpstr>
      <vt:lpstr>2维数组的行列说法</vt:lpstr>
      <vt:lpstr>numpy数组及其运算——创建数组</vt:lpstr>
      <vt:lpstr>numpy数组及其运算——创建数组</vt:lpstr>
      <vt:lpstr>numpy数组及其运算——创建数组</vt:lpstr>
      <vt:lpstr>三维数据的空间概念</vt:lpstr>
      <vt:lpstr>三维数据的空间概念</vt:lpstr>
      <vt:lpstr>三维数据的空间概念</vt:lpstr>
      <vt:lpstr>Numpy数组的数据类型</vt:lpstr>
      <vt:lpstr>numpy数组的维度</vt:lpstr>
      <vt:lpstr>Numpy数组的元素个数、形状</vt:lpstr>
      <vt:lpstr>Numpy数组的长度</vt:lpstr>
      <vt:lpstr>Numpy数组的长度</vt:lpstr>
      <vt:lpstr>numpy创建数组</vt:lpstr>
      <vt:lpstr>numpy创建数组</vt:lpstr>
      <vt:lpstr>numpy创建数组</vt:lpstr>
      <vt:lpstr>numpy创建数组—自学</vt:lpstr>
      <vt:lpstr>Numpy创建数组—自学</vt:lpstr>
      <vt:lpstr>Numpy创建数组</vt:lpstr>
      <vt:lpstr>Numpy创建数组</vt:lpstr>
      <vt:lpstr>Numpy创建数组</vt:lpstr>
      <vt:lpstr>Numpy创建数组</vt:lpstr>
      <vt:lpstr>Numpy创建数组</vt:lpstr>
      <vt:lpstr>Numpy创建数组</vt:lpstr>
      <vt:lpstr>Numpy创建数组</vt:lpstr>
      <vt:lpstr>Numpy创建数组—自学</vt:lpstr>
      <vt:lpstr>Numpy创建数组</vt:lpstr>
      <vt:lpstr>访问数组中的元素</vt:lpstr>
      <vt:lpstr>访问数组中的元素</vt:lpstr>
      <vt:lpstr>访问数组中的元素</vt:lpstr>
      <vt:lpstr>访问数组中的元素</vt:lpstr>
      <vt:lpstr>访问数组中的元素</vt:lpstr>
      <vt:lpstr>访问数组中的元素</vt:lpstr>
      <vt:lpstr>访问数组中的元素—花式索引</vt:lpstr>
      <vt:lpstr>访问数组中的元素-ix_函数</vt:lpstr>
      <vt:lpstr>访问数组中的元素</vt:lpstr>
      <vt:lpstr>访问数组中的元素</vt:lpstr>
      <vt:lpstr>访问数组中的元素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数组中的形状</vt:lpstr>
      <vt:lpstr>改变数组形状</vt:lpstr>
      <vt:lpstr>改变数组形状</vt:lpstr>
      <vt:lpstr>改变数组的形状—拉平</vt:lpstr>
      <vt:lpstr>改变数组的形状—拉平</vt:lpstr>
      <vt:lpstr>数组的转置</vt:lpstr>
      <vt:lpstr>数组的转置</vt:lpstr>
      <vt:lpstr>数组的转置</vt:lpstr>
      <vt:lpstr>修改数组中的元素值</vt:lpstr>
      <vt:lpstr>修改数组中的元素值</vt:lpstr>
      <vt:lpstr>修改数组中的元素值—append</vt:lpstr>
      <vt:lpstr>修改数组中的元素值</vt:lpstr>
      <vt:lpstr>修改数组中的元素值</vt:lpstr>
      <vt:lpstr>多数方法都是numpy模块的，不是数组的</vt:lpstr>
      <vt:lpstr>修改数组中的元素值--insert</vt:lpstr>
      <vt:lpstr>修改数组中的元素值</vt:lpstr>
      <vt:lpstr>删除numpy数组中的元素--delete</vt:lpstr>
      <vt:lpstr>删除numpy数组中的元素--delete</vt:lpstr>
      <vt:lpstr>删除numpy数组中的元素--delete</vt:lpstr>
      <vt:lpstr>删除numpy数组中的元素--delete</vt:lpstr>
      <vt:lpstr>删除numpy数组中的元素--delete</vt:lpstr>
      <vt:lpstr>数组与标量的运算</vt:lpstr>
      <vt:lpstr>数组与标量的运算</vt:lpstr>
      <vt:lpstr>数组与数组的运算</vt:lpstr>
      <vt:lpstr>数组与数组的运算—广播</vt:lpstr>
      <vt:lpstr>数组与数组的运算—广播</vt:lpstr>
      <vt:lpstr>数组与数组的运算</vt:lpstr>
      <vt:lpstr>引例—某10家上市公司的年利润</vt:lpstr>
      <vt:lpstr>求解过程-Numpy数组的向量运算</vt:lpstr>
      <vt:lpstr>求解过程-Numpy数组的向量运算</vt:lpstr>
      <vt:lpstr>求解过程-Numpy数组的向量运算</vt:lpstr>
      <vt:lpstr>求解过程-Numpy数组的向量运算</vt:lpstr>
      <vt:lpstr>年利润增长率</vt:lpstr>
      <vt:lpstr>数组排序</vt:lpstr>
      <vt:lpstr>数组排序</vt:lpstr>
      <vt:lpstr>数组排序</vt:lpstr>
      <vt:lpstr>数组排序</vt:lpstr>
      <vt:lpstr>数组排序</vt:lpstr>
      <vt:lpstr>数组的内积运算</vt:lpstr>
      <vt:lpstr>数组对函数运算的支持</vt:lpstr>
      <vt:lpstr>数组布尔运算</vt:lpstr>
      <vt:lpstr>数组布尔运算</vt:lpstr>
      <vt:lpstr>数组布尔运算</vt:lpstr>
      <vt:lpstr>数组布尔运算</vt:lpstr>
      <vt:lpstr>数组布尔运算</vt:lpstr>
      <vt:lpstr>分段函数—自学</vt:lpstr>
      <vt:lpstr>数组布尔运算</vt:lpstr>
      <vt:lpstr>数组堆叠和合并</vt:lpstr>
      <vt:lpstr>数组堆叠和合并</vt:lpstr>
      <vt:lpstr>数组拆分—自学</vt:lpstr>
      <vt:lpstr>Numpy数组的常用统计函数</vt:lpstr>
      <vt:lpstr>Numpy数组的常用统计函数</vt:lpstr>
      <vt:lpstr>Numpy数组的常用统计函数</vt:lpstr>
      <vt:lpstr>NumPy模块中的统计函数</vt:lpstr>
      <vt:lpstr>数组的文件输入与输出</vt:lpstr>
      <vt:lpstr>数组的文件输入与输出</vt:lpstr>
      <vt:lpstr>数组的文件输入与输出</vt:lpstr>
      <vt:lpstr>数组的文件输入与输出</vt:lpstr>
      <vt:lpstr>数组的文件输入与输出</vt:lpstr>
      <vt:lpstr>数组的文件输入与输出</vt:lpstr>
      <vt:lpstr>数组的文件输入与输出</vt:lpstr>
      <vt:lpstr>数组的文件输入与输出</vt:lpstr>
      <vt:lpstr>Numpy在科学计算中的应用(自学)</vt:lpstr>
      <vt:lpstr>求解线性方程组 (自学)</vt:lpstr>
      <vt:lpstr>求解线性方程组 (自学)</vt:lpstr>
      <vt:lpstr>测试两个数组的对应元素是否足够接近—自学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  numpy数组与矩阵运算</dc:title>
  <dc:creator>Dong</dc:creator>
  <cp:lastModifiedBy>张 春越</cp:lastModifiedBy>
  <cp:revision>691</cp:revision>
  <dcterms:created xsi:type="dcterms:W3CDTF">2015-05-05T08:02:00Z</dcterms:created>
  <dcterms:modified xsi:type="dcterms:W3CDTF">2022-10-12T14:37:10Z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